
<file path=[Content_Types].xml><?xml version="1.0" encoding="utf-8"?>
<Types xmlns="http://schemas.openxmlformats.org/package/2006/content-types">
  <Default Extension="xml" ContentType="application/xml"/>
  <Default Extension="fntdata" ContentType="application/x-fontdata"/>
  <Default Extension="png" ContentType="image/png"/>
  <Default Extension="rels" ContentType="application/vnd.openxmlformats-package.relationships+xml"/>
  <Default Extension="font" ContentType="application/x-fontdata"/>
  <Override PartName="/ppt/slideLayouts/slideLayout2385.xml" ContentType="application/vnd.openxmlformats-officedocument.presentationml.slideLayout+xml"/>
  <Override PartName="/ppt/slides/slide3.xml" ContentType="application/vnd.openxmlformats-officedocument.presentationml.slide+xml"/>
  <Override PartName="/ppt/slides/slide16.xml" ContentType="application/vnd.openxmlformats-officedocument.presentationml.slide+xml"/>
  <Override PartName="/ppt/slideLayouts/slideLayout2391.xml" ContentType="application/vnd.openxmlformats-officedocument.presentationml.slideLayout+xml"/>
  <Override PartName="/ppt/theme/theme9.xml" ContentType="application/vnd.openxmlformats-officedocument.theme+xml"/>
  <Override PartName="/ppt/slides/slide31.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tableStyles.xml" ContentType="application/vnd.openxmlformats-officedocument.presentationml.tableStyles+xml"/>
  <Override PartName="/ppt/slides/slide21.xml" ContentType="application/vnd.openxmlformats-officedocument.presentationml.slide+xml"/>
  <Override PartName="/ppt/slides/slide17.xml" ContentType="application/vnd.openxmlformats-officedocument.presentationml.slide+xml"/>
  <Override PartName="/ppt/slides/slide30.xml" ContentType="application/vnd.openxmlformats-officedocument.presentationml.slide+xml"/>
  <Override PartName="/ppt/viewProps.xml" ContentType="application/vnd.openxmlformats-officedocument.presentationml.viewProps+xml"/>
  <Override PartName="/ppt/slides/slide2.xml" ContentType="application/vnd.openxmlformats-officedocument.presentationml.slide+xml"/>
  <Override PartName="/ppt/slides/slide12.xml" ContentType="application/vnd.openxmlformats-officedocument.presentationml.slide+xml"/>
  <Override PartName="/ppt/slides/slide8.xml" ContentType="application/vnd.openxmlformats-officedocument.presentationml.slide+xml"/>
  <Override PartName="/ppt/slides/slide27.xml" ContentType="application/vnd.openxmlformats-officedocument.presentationml.slide+xml"/>
  <Override PartName="/ppt/slideLayouts/slideLayout2388.xml" ContentType="application/vnd.openxmlformats-officedocument.presentationml.slideLayout+xml"/>
  <Override PartName="/ppt/slides/slide29.xml" ContentType="application/vnd.openxmlformats-officedocument.presentationml.slide+xml"/>
  <Override PartName="/ppt/slideLayouts/slideLayout2387.xml" ContentType="application/vnd.openxmlformats-officedocument.presentationml.slideLayout+xml"/>
  <Override PartName="/ppt/slideLayouts/slideLayout146.xml" ContentType="application/vnd.openxmlformats-officedocument.presentationml.slideLayout+xml"/>
  <Override PartName="/ppt/slideMasters/slideMaster9.xml" ContentType="application/vnd.openxmlformats-officedocument.presentationml.slideMaster+xml"/>
  <Override PartName="/ppt/slides/slide34.xml" ContentType="application/vnd.openxmlformats-officedocument.presentationml.slide+xml"/>
  <Override PartName="/ppt/slides/slide14.xml" ContentType="application/vnd.openxmlformats-officedocument.presentationml.slide+xml"/>
  <Override PartName="/ppt/slideMasters/slideMaster149.xml" ContentType="application/vnd.openxmlformats-officedocument.presentationml.slideMaster+xml"/>
  <Override PartName="/ppt/slideLayouts/slideLayout148.xml" ContentType="application/vnd.openxmlformats-officedocument.presentationml.slideLayout+xml"/>
  <Override PartName="/ppt/presentation.xml" ContentType="application/vnd.openxmlformats-officedocument.presentationml.presentation.main+xml"/>
  <Override PartName="/ppt/slideLayouts/slideLayoutmaster9.xml" ContentType="application/vnd.openxmlformats-officedocument.presentationml.slideLayout+xml"/>
  <Override PartName="/ppt/slides/slide39.xml" ContentType="application/vnd.openxmlformats-officedocument.presentationml.slide+xml"/>
  <Override PartName="/docProps/core.xml" ContentType="application/vnd.openxmlformats-package.core-properties+xml"/>
  <Override PartName="/ppt/slideLayouts/slideLayout147.xml" ContentType="application/vnd.openxmlformats-officedocument.presentationml.slideLayout+xml"/>
  <Override PartName="/ppt/slides/slide28.xml" ContentType="application/vnd.openxmlformats-officedocument.presentationml.slide+xml"/>
  <Override PartName="/ppt/slides/slide4.xml" ContentType="application/vnd.openxmlformats-officedocument.presentationml.slide+xml"/>
  <Override PartName="/ppt/slides/slide32.xml" ContentType="application/vnd.openxmlformats-officedocument.presentationml.slide+xml"/>
  <Override PartName="/ppt/slides/slide26.xml" ContentType="application/vnd.openxmlformats-officedocument.presentationml.slide+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s/slide22.xml" ContentType="application/vnd.openxmlformats-officedocument.presentationml.slide+xml"/>
  <Override PartName="/ppt/slideLayouts/slideLayout144.xml" ContentType="application/vnd.openxmlformats-officedocument.presentationml.slideLayout+xml"/>
  <Override PartName="/ppt/slides/slide23.xml" ContentType="application/vnd.openxmlformats-officedocument.presentationml.slide+xml"/>
  <Override PartName="/ppt/slides/slide19.xml" ContentType="application/vnd.openxmlformats-officedocument.presentationml.slide+xml"/>
  <Override PartName="/ppt/slides/slide44.xml" ContentType="application/vnd.openxmlformats-officedocument.presentationml.slide+xml"/>
  <Override PartName="/ppt/slideLayouts/slideLayout2392.xml" ContentType="application/vnd.openxmlformats-officedocument.presentationml.slideLayout+xml"/>
  <Override PartName="/ppt/slideLayouts/slideLayout2390.xml" ContentType="application/vnd.openxmlformats-officedocument.presentationml.slideLayout+xml"/>
  <Override PartName="/ppt/slideLayouts/slideLayout2386.xml" ContentType="application/vnd.openxmlformats-officedocument.presentationml.slideLayout+xml"/>
  <Override PartName="/ppt/slides/slide24.xml" ContentType="application/vnd.openxmlformats-officedocument.presentationml.slide+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49.xml" ContentType="application/vnd.openxmlformats-officedocument.presentationml.slideLayout+xml"/>
  <Override PartName="/ppt/slides/slide43.xml" ContentType="application/vnd.openxmlformats-officedocument.presentationml.slide+xml"/>
  <Override PartName="/ppt/slides/slide0.xml" ContentType="application/vnd.openxmlformats-officedocument.presentationml.slide+xml"/>
  <Override PartName="/ppt/theme/theme149.xml" ContentType="application/vnd.openxmlformats-officedocument.theme+xml"/>
  <Override PartName="/ppt/slides/slide9.xml" ContentType="application/vnd.openxmlformats-officedocument.presentationml.slide+xml"/>
  <Override PartName="/ppt/slides/slide35.xml" ContentType="application/vnd.openxmlformats-officedocument.presentationml.slide+xml"/>
  <Override PartName="/ppt/slides/slide1.xml" ContentType="application/vnd.openxmlformats-officedocument.presentationml.slide+xml"/>
  <Override PartName="/ppt/slides/slide20.xml" ContentType="application/vnd.openxmlformats-officedocument.presentationml.slide+xml"/>
  <Override PartName="/ppt/slides/slide38.xml" ContentType="application/vnd.openxmlformats-officedocument.presentationml.slide+xml"/>
  <Override PartName="/ppt/slides/slide13.xml" ContentType="application/vnd.openxmlformats-officedocument.presentationml.slide+xml"/>
  <Override PartName="/ppt/slides/slide5.xml" ContentType="application/vnd.openxmlformats-officedocument.presentationml.slide+xml"/>
  <Override PartName="/ppt/slideLayouts/slideLayout150.xml" ContentType="application/vnd.openxmlformats-officedocument.presentationml.slideLayout+xml"/>
  <Override PartName="/ppt/slides/slide11.xml" ContentType="application/vnd.openxmlformats-officedocument.presentationml.slide+xml"/>
  <Override PartName="/ppt/presProps.xml" ContentType="application/vnd.openxmlformats-officedocument.presentationml.presProps+xml"/>
  <Override PartName="/ppt/slideLayouts/slideLayout145.xml" ContentType="application/vnd.openxmlformats-officedocument.presentationml.slideLayout+xml"/>
  <Override PartName="/ppt/slides/slide7.xml" ContentType="application/vnd.openxmlformats-officedocument.presentationml.slide+xml"/>
  <Override PartName="/ppt/slides/slide15.xml" ContentType="application/vnd.openxmlformats-officedocument.presentationml.slide+xml"/>
  <Override PartName="/ppt/slides/slide10.xml" ContentType="application/vnd.openxmlformats-officedocument.presentationml.slide+xml"/>
  <Override PartName="/ppt/slideLayouts/slideLayoutmaster149.xml" ContentType="application/vnd.openxmlformats-officedocument.presentationml.slideLayout+xml"/>
  <Override PartName="/ppt/slideLayouts/slideLayout2389.xml" ContentType="application/vnd.openxmlformats-officedocument.presentationml.slideLayout+xml"/>
  <Override PartName="/ppt/slides/slide40.xml" ContentType="application/vnd.openxmlformats-officedocument.presentationml.slide+xml"/>
  <Override PartName="/ppt/slides/slide25.xml" ContentType="application/vnd.openxmlformats-officedocument.presentationml.slide+xml"/>
  <Override PartName="/ppt/slides/slide6.xml" ContentType="application/vnd.openxmlformats-officedocument.presentationml.slide+xml"/>
  <Override PartName="/ppt/slideLayouts/slideLayout2384.xml" ContentType="application/vnd.openxmlformats-officedocument.presentationml.slideLayout+xml"/>
  <Override PartName="/ppt/slides/slide36.xml" ContentType="application/vnd.openxmlformats-officedocument.presentationml.slide+xml"/>
  <Override PartName="/ppt/slides/slide18.xml" ContentType="application/vnd.openxmlformats-officedocument.presentationml.slide+xml"/>
  <Override PartName="/ppt/slides/slide33.xml" ContentType="application/vnd.openxmlformats-officedocument.presentationml.slide+xml"/>
  <Override PartName="/ppt/slideLayouts/slideLayout2393.xml" ContentType="application/vnd.openxmlformats-officedocument.presentationml.slideLayout+xml"/>
  <Override PartName="/ppt/slideLayouts/slideLayout2394.xml" ContentType="application/vnd.openxmlformats-officedocument.presentationml.slideLayout+xml"/>
  <Override PartName="/ppt/slides/slide37.xml" ContentType="application/vnd.openxmlformats-officedocument.presentationml.slide+xml"/>
</Types>
</file>

<file path=_rels/.rels><?xml version="1.0" encoding="UTF-8" standalone="yes" ?><Relationships xmlns="http://schemas.openxmlformats.org/package/2006/relationships"><Relationship Id="rId1" Type="http://schemas.openxmlformats.org/officeDocument/2006/relationships/officeDocument" Target="ppt/presentation.xml" /></Relationships>
</file>

<file path=ppt/presentation.xml><?xml version="1.0" encoding="utf-8"?>
<p:presentation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embedTrueTypeFonts="1">
  <p:sldMasterIdLst>
    <p:sldMasterId r:id="rId4" id="2147483657"/>
    <p:sldMasterId r:id="rId5" id="2147483797"/>
  </p:sldMasterIdLst>
  <p:sldIdLst>
    <p:sldId r:id="rIds1281" id="1281"/>
    <p:sldId r:id="rIds1427" id="1427"/>
    <p:sldId r:id="rIds1399" id="1399"/>
    <p:sldId r:id="rIds1425" id="1425"/>
    <p:sldId r:id="rIds1426" id="1426"/>
    <p:sldId r:id="rIds1428" id="1428"/>
    <p:sldId r:id="rIds1432" id="1432"/>
    <p:sldId r:id="rIds1433" id="1433"/>
    <p:sldId r:id="rIds1434" id="1434"/>
    <p:sldId r:id="rIds1435" id="1435"/>
    <p:sldId r:id="rIds1429" id="1429"/>
    <p:sldId r:id="rIds1430" id="1430"/>
    <p:sldId r:id="rIds1436" id="1436"/>
    <p:sldId r:id="rIds1437" id="1437"/>
    <p:sldId r:id="rIds1438" id="1438"/>
    <p:sldId r:id="rIds1439" id="1439"/>
    <p:sldId r:id="rIds1440" id="1440"/>
    <p:sldId r:id="rIds1441" id="1441"/>
    <p:sldId r:id="rIds1475" id="1475"/>
    <p:sldId r:id="rIds1476" id="1476"/>
    <p:sldId r:id="rIds1444" id="1444"/>
    <p:sldId r:id="rIds1453" id="1453"/>
    <p:sldId r:id="rIds1454" id="1454"/>
    <p:sldId r:id="rIds1465" id="1465"/>
    <p:sldId r:id="rIds1456" id="1456"/>
    <p:sldId r:id="rIds1455" id="1455"/>
    <p:sldId r:id="rIds1445" id="1445"/>
    <p:sldId r:id="rIds1442" id="1442"/>
    <p:sldId r:id="rIds1447" id="1447"/>
    <p:sldId r:id="rIds1457" id="1457"/>
    <p:sldId r:id="rIds1458" id="1458"/>
    <p:sldId r:id="rIds1459" id="1459"/>
    <p:sldId r:id="rIds1460" id="1460"/>
    <p:sldId r:id="rIds1461" id="1461"/>
    <p:sldId r:id="rIds1463" id="1463"/>
    <p:sldId r:id="rIds1464" id="1464"/>
    <p:sldId r:id="rIds1448" id="1448"/>
    <p:sldId r:id="rIds1483" id="1483"/>
    <p:sldId r:id="rIds1478" id="1478"/>
    <p:sldId r:id="rIds1479" id="1479"/>
    <p:sldId r:id="rIds1480" id="1480"/>
    <p:sldId r:id="rIds1481" id="1481"/>
    <p:sldId r:id="rIds1482" id="1482"/>
    <p:sldId r:id="rIds1466" id="1466"/>
    <p:sldId r:id="rIds1280" id="1280"/>
  </p:sldIdLst>
  <p:sldSz cx="9144000" cy="6858000" type="screen4x3"/>
  <p:notesSz cx="6858000" cy="9144000"/>
  <p:embeddedFontLst>
    <p:embeddedFont>
      <p:font typeface="WPS Special 1"/>
      <p:regular r:id="rId51"/>
    </p:embeddedFont>
  </p:embeddedFontLst>
  <p:defaultTextStyle>
    <a:lvl1pPr indent="0" algn="l" fontAlgn="base" marL="0" eaLnBrk="0" hangingPunct="false" rtl="false">
      <a:lnSpc>
        <a:spcPct val="100000"/>
      </a:lnSpc>
      <a:spcBef>
        <a:spcPct val="0"/>
      </a:spcBef>
      <a:spcAft>
        <a:spcPct val="0"/>
      </a:spcAft>
      <a:buNone/>
      <a:defRPr sz="2400">
        <a:solidFill>
          <a:schemeClr val="tx1"/>
        </a:solidFill>
        <a:latin charset="0" typeface="Times New Roman"/>
        <a:ea charset="-122" typeface="宋体"/>
      </a:defRPr>
    </a:lvl1pPr>
    <a:lvl2pPr indent="0" algn="l" fontAlgn="base" marL="457200" eaLnBrk="0" hangingPunct="false" rtl="false">
      <a:lnSpc>
        <a:spcPct val="100000"/>
      </a:lnSpc>
      <a:spcBef>
        <a:spcPct val="0"/>
      </a:spcBef>
      <a:spcAft>
        <a:spcPct val="0"/>
      </a:spcAft>
      <a:buNone/>
      <a:defRPr sz="2400">
        <a:solidFill>
          <a:schemeClr val="tx1"/>
        </a:solidFill>
        <a:latin charset="0" typeface="Times New Roman"/>
        <a:ea charset="-122" typeface="宋体"/>
      </a:defRPr>
    </a:lvl2pPr>
    <a:lvl3pPr indent="0" algn="l" fontAlgn="base" marL="914400" eaLnBrk="0" hangingPunct="false" rtl="false">
      <a:lnSpc>
        <a:spcPct val="100000"/>
      </a:lnSpc>
      <a:spcBef>
        <a:spcPct val="0"/>
      </a:spcBef>
      <a:spcAft>
        <a:spcPct val="0"/>
      </a:spcAft>
      <a:buNone/>
      <a:defRPr sz="2400">
        <a:solidFill>
          <a:schemeClr val="tx1"/>
        </a:solidFill>
        <a:latin charset="0" typeface="Times New Roman"/>
        <a:ea charset="-122" typeface="宋体"/>
      </a:defRPr>
    </a:lvl3pPr>
    <a:lvl4pPr indent="0" algn="l" fontAlgn="base" marL="1371600" eaLnBrk="0" hangingPunct="false" rtl="false">
      <a:lnSpc>
        <a:spcPct val="100000"/>
      </a:lnSpc>
      <a:spcBef>
        <a:spcPct val="0"/>
      </a:spcBef>
      <a:spcAft>
        <a:spcPct val="0"/>
      </a:spcAft>
      <a:buNone/>
      <a:defRPr sz="2400">
        <a:solidFill>
          <a:schemeClr val="tx1"/>
        </a:solidFill>
        <a:latin charset="0" typeface="Times New Roman"/>
        <a:ea charset="-122" typeface="宋体"/>
      </a:defRPr>
    </a:lvl4pPr>
    <a:lvl5pPr indent="0" algn="l" fontAlgn="base" marL="1828800" eaLnBrk="0" hangingPunct="false" rtl="false">
      <a:lnSpc>
        <a:spcPct val="100000"/>
      </a:lnSpc>
      <a:spcBef>
        <a:spcPct val="0"/>
      </a:spcBef>
      <a:spcAft>
        <a:spcPct val="0"/>
      </a:spcAft>
      <a:buNone/>
      <a:defRPr sz="2400">
        <a:solidFill>
          <a:schemeClr val="tx1"/>
        </a:solidFill>
        <a:latin charset="0" typeface="Times New Roman"/>
        <a:ea charset="-122" typeface="宋体"/>
      </a:defRPr>
    </a:lvl5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2" d="100"/>
          <a:sy n="62" d="100"/>
        </p:scale>
        <p:origin x="-125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4" Type="http://schemas.openxmlformats.org/officeDocument/2006/relationships/slideMaster" Target="slideMasters/slideMaster9.xml" /><Relationship Id="rId5" Type="http://schemas.openxmlformats.org/officeDocument/2006/relationships/slideMaster" Target="slideMasters/slideMaster149.xml" /><Relationship Id="rIds1281" Type="http://schemas.openxmlformats.org/officeDocument/2006/relationships/slide" Target="slides/slide0.xml" /><Relationship Id="rIds1427" Type="http://schemas.openxmlformats.org/officeDocument/2006/relationships/slide" Target="slides/slide1.xml" /><Relationship Id="rIds1399" Type="http://schemas.openxmlformats.org/officeDocument/2006/relationships/slide" Target="slides/slide2.xml" /><Relationship Id="rIds1425" Type="http://schemas.openxmlformats.org/officeDocument/2006/relationships/slide" Target="slides/slide3.xml" /><Relationship Id="rIds1426" Type="http://schemas.openxmlformats.org/officeDocument/2006/relationships/slide" Target="slides/slide4.xml" /><Relationship Id="rIds1428" Type="http://schemas.openxmlformats.org/officeDocument/2006/relationships/slide" Target="slides/slide5.xml" /><Relationship Id="rIds1432" Type="http://schemas.openxmlformats.org/officeDocument/2006/relationships/slide" Target="slides/slide6.xml" /><Relationship Id="rIds1433" Type="http://schemas.openxmlformats.org/officeDocument/2006/relationships/slide" Target="slides/slide7.xml" /><Relationship Id="rIds1434" Type="http://schemas.openxmlformats.org/officeDocument/2006/relationships/slide" Target="slides/slide8.xml" /><Relationship Id="rIds1435" Type="http://schemas.openxmlformats.org/officeDocument/2006/relationships/slide" Target="slides/slide9.xml" /><Relationship Id="rIds1429" Type="http://schemas.openxmlformats.org/officeDocument/2006/relationships/slide" Target="slides/slide10.xml" /><Relationship Id="rIds1430" Type="http://schemas.openxmlformats.org/officeDocument/2006/relationships/slide" Target="slides/slide11.xml" /><Relationship Id="rIds1436" Type="http://schemas.openxmlformats.org/officeDocument/2006/relationships/slide" Target="slides/slide12.xml" /><Relationship Id="rIds1437" Type="http://schemas.openxmlformats.org/officeDocument/2006/relationships/slide" Target="slides/slide13.xml" /><Relationship Id="rIds1438" Type="http://schemas.openxmlformats.org/officeDocument/2006/relationships/slide" Target="slides/slide14.xml" /><Relationship Id="rIds1439" Type="http://schemas.openxmlformats.org/officeDocument/2006/relationships/slide" Target="slides/slide15.xml" /><Relationship Id="rIds1440" Type="http://schemas.openxmlformats.org/officeDocument/2006/relationships/slide" Target="slides/slide16.xml" /><Relationship Id="rIds1441" Type="http://schemas.openxmlformats.org/officeDocument/2006/relationships/slide" Target="slides/slide17.xml" /><Relationship Id="rIds1475" Type="http://schemas.openxmlformats.org/officeDocument/2006/relationships/slide" Target="slides/slide18.xml" /><Relationship Id="rIds1476" Type="http://schemas.openxmlformats.org/officeDocument/2006/relationships/slide" Target="slides/slide19.xml" /><Relationship Id="rIds1444" Type="http://schemas.openxmlformats.org/officeDocument/2006/relationships/slide" Target="slides/slide20.xml" /><Relationship Id="rIds1453" Type="http://schemas.openxmlformats.org/officeDocument/2006/relationships/slide" Target="slides/slide21.xml" /><Relationship Id="rIds1454" Type="http://schemas.openxmlformats.org/officeDocument/2006/relationships/slide" Target="slides/slide22.xml" /><Relationship Id="rIds1465" Type="http://schemas.openxmlformats.org/officeDocument/2006/relationships/slide" Target="slides/slide23.xml" /><Relationship Id="rIds1456" Type="http://schemas.openxmlformats.org/officeDocument/2006/relationships/slide" Target="slides/slide24.xml" /><Relationship Id="rIds1455" Type="http://schemas.openxmlformats.org/officeDocument/2006/relationships/slide" Target="slides/slide25.xml" /><Relationship Id="rIds1445" Type="http://schemas.openxmlformats.org/officeDocument/2006/relationships/slide" Target="slides/slide26.xml" /><Relationship Id="rIds1442" Type="http://schemas.openxmlformats.org/officeDocument/2006/relationships/slide" Target="slides/slide27.xml" /><Relationship Id="rIds1447" Type="http://schemas.openxmlformats.org/officeDocument/2006/relationships/slide" Target="slides/slide28.xml" /><Relationship Id="rIds1457" Type="http://schemas.openxmlformats.org/officeDocument/2006/relationships/slide" Target="slides/slide29.xml" /><Relationship Id="rIds1458" Type="http://schemas.openxmlformats.org/officeDocument/2006/relationships/slide" Target="slides/slide30.xml" /><Relationship Id="rIds1459" Type="http://schemas.openxmlformats.org/officeDocument/2006/relationships/slide" Target="slides/slide31.xml" /><Relationship Id="rIds1460" Type="http://schemas.openxmlformats.org/officeDocument/2006/relationships/slide" Target="slides/slide32.xml" /><Relationship Id="rIds1461" Type="http://schemas.openxmlformats.org/officeDocument/2006/relationships/slide" Target="slides/slide33.xml" /><Relationship Id="rIds1463" Type="http://schemas.openxmlformats.org/officeDocument/2006/relationships/slide" Target="slides/slide34.xml" /><Relationship Id="rIds1464" Type="http://schemas.openxmlformats.org/officeDocument/2006/relationships/slide" Target="slides/slide35.xml" /><Relationship Id="rIds1448" Type="http://schemas.openxmlformats.org/officeDocument/2006/relationships/slide" Target="slides/slide36.xml" /><Relationship Id="rIds1483" Type="http://schemas.openxmlformats.org/officeDocument/2006/relationships/slide" Target="slides/slide37.xml" /><Relationship Id="rIds1478" Type="http://schemas.openxmlformats.org/officeDocument/2006/relationships/slide" Target="slides/slide38.xml" /><Relationship Id="rIds1479" Type="http://schemas.openxmlformats.org/officeDocument/2006/relationships/slide" Target="slides/slide39.xml" /><Relationship Id="rIds1480" Type="http://schemas.openxmlformats.org/officeDocument/2006/relationships/slide" Target="slides/slide40.xml" /><Relationship Id="rIds1481" Type="http://schemas.openxmlformats.org/officeDocument/2006/relationships/slide" Target="slides/slide41.xml" /><Relationship Id="rIds1482" Type="http://schemas.openxmlformats.org/officeDocument/2006/relationships/slide" Target="slides/slide42.xml" /><Relationship Id="rIds1466" Type="http://schemas.openxmlformats.org/officeDocument/2006/relationships/slide" Target="slides/slide43.xml" /><Relationship Id="rIds1280" Type="http://schemas.openxmlformats.org/officeDocument/2006/relationships/slide" Target="slides/slide44.xml" /><Relationship Id="rIdp48" Type="http://schemas.openxmlformats.org/officeDocument/2006/relationships/presProps" Target="presProps.xml" /><Relationship Id="rIdp49" Type="http://schemas.openxmlformats.org/officeDocument/2006/relationships/tableStyles" Target="tableStyles.xml" /><Relationship Id="rIdp50" Type="http://schemas.openxmlformats.org/officeDocument/2006/relationships/viewProps" Target="viewProps.xml" /><Relationship Id="rId51" Type="http://schemas.openxmlformats.org/officeDocument/2006/relationships/font" Target="fonts/WPS_Specail_1.fntdata" /><Relationship Id="rIdt53" Type="http://schemas.openxmlformats.org/officeDocument/2006/relationships/theme" Target="theme/theme9.xml" /></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9.xml" /></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9.xml" /></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9.xml" /></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9.xml" /></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9.xml" /></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9.xml" /></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9.xml" /></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9.xml" /></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9.xml" /></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9.xml" /></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9.xml" /></Relationships>
</file>

<file path=ppt/slideLayouts/_rels/slideLayout2384.xml.rels><?xml version="1.0" encoding="UTF-8" standalone="yes" ?><Relationships xmlns="http://schemas.openxmlformats.org/package/2006/relationships"><Relationship Id="rId1" Type="http://schemas.openxmlformats.org/officeDocument/2006/relationships/slideMaster" Target="../slideMasters/slideMaster149.xml" /></Relationships>
</file>

<file path=ppt/slideLayouts/_rels/slideLayout2385.xml.rels><?xml version="1.0" encoding="UTF-8" standalone="yes" ?><Relationships xmlns="http://schemas.openxmlformats.org/package/2006/relationships"><Relationship Id="rId1" Type="http://schemas.openxmlformats.org/officeDocument/2006/relationships/slideMaster" Target="../slideMasters/slideMaster149.xml" /></Relationships>
</file>

<file path=ppt/slideLayouts/_rels/slideLayout2386.xml.rels><?xml version="1.0" encoding="UTF-8" standalone="yes" ?><Relationships xmlns="http://schemas.openxmlformats.org/package/2006/relationships"><Relationship Id="rId1" Type="http://schemas.openxmlformats.org/officeDocument/2006/relationships/slideMaster" Target="../slideMasters/slideMaster149.xml" /></Relationships>
</file>

<file path=ppt/slideLayouts/_rels/slideLayout2387.xml.rels><?xml version="1.0" encoding="UTF-8" standalone="yes" ?><Relationships xmlns="http://schemas.openxmlformats.org/package/2006/relationships"><Relationship Id="rId1" Type="http://schemas.openxmlformats.org/officeDocument/2006/relationships/slideMaster" Target="../slideMasters/slideMaster149.xml" /></Relationships>
</file>

<file path=ppt/slideLayouts/_rels/slideLayout2388.xml.rels><?xml version="1.0" encoding="UTF-8" standalone="yes" ?><Relationships xmlns="http://schemas.openxmlformats.org/package/2006/relationships"><Relationship Id="rId1" Type="http://schemas.openxmlformats.org/officeDocument/2006/relationships/slideMaster" Target="../slideMasters/slideMaster149.xml" /></Relationships>
</file>

<file path=ppt/slideLayouts/_rels/slideLayout2389.xml.rels><?xml version="1.0" encoding="UTF-8" standalone="yes" ?><Relationships xmlns="http://schemas.openxmlformats.org/package/2006/relationships"><Relationship Id="rId1" Type="http://schemas.openxmlformats.org/officeDocument/2006/relationships/slideMaster" Target="../slideMasters/slideMaster149.xml" /></Relationships>
</file>

<file path=ppt/slideLayouts/_rels/slideLayout2390.xml.rels><?xml version="1.0" encoding="UTF-8" standalone="yes" ?><Relationships xmlns="http://schemas.openxmlformats.org/package/2006/relationships"><Relationship Id="rId1" Type="http://schemas.openxmlformats.org/officeDocument/2006/relationships/slideMaster" Target="../slideMasters/slideMaster149.xml" /></Relationships>
</file>

<file path=ppt/slideLayouts/_rels/slideLayout2391.xml.rels><?xml version="1.0" encoding="UTF-8" standalone="yes" ?><Relationships xmlns="http://schemas.openxmlformats.org/package/2006/relationships"><Relationship Id="rId1" Type="http://schemas.openxmlformats.org/officeDocument/2006/relationships/slideMaster" Target="../slideMasters/slideMaster149.xml" /></Relationships>
</file>

<file path=ppt/slideLayouts/_rels/slideLayout2392.xml.rels><?xml version="1.0" encoding="UTF-8" standalone="yes" ?><Relationships xmlns="http://schemas.openxmlformats.org/package/2006/relationships"><Relationship Id="rId1" Type="http://schemas.openxmlformats.org/officeDocument/2006/relationships/slideMaster" Target="../slideMasters/slideMaster149.xml" /></Relationships>
</file>

<file path=ppt/slideLayouts/_rels/slideLayout2393.xml.rels><?xml version="1.0" encoding="UTF-8" standalone="yes" ?><Relationships xmlns="http://schemas.openxmlformats.org/package/2006/relationships"><Relationship Id="rId1" Type="http://schemas.openxmlformats.org/officeDocument/2006/relationships/slideMaster" Target="../slideMasters/slideMaster149.xml" /></Relationships>
</file>

<file path=ppt/slideLayouts/_rels/slideLayout2394.xml.rels><?xml version="1.0" encoding="UTF-8" standalone="yes" ?><Relationships xmlns="http://schemas.openxmlformats.org/package/2006/relationships"><Relationship Id="rId1" Type="http://schemas.openxmlformats.org/officeDocument/2006/relationships/slideMaster" Target="../slideMasters/slideMaster149.xml" /></Relationships>
</file>

<file path=ppt/slideLayouts/_rels/slideLayoutmaster149.xml.rels><?xml version="1.0" encoding="UTF-8" standalone="yes" ?><Relationships xmlns="http://schemas.openxmlformats.org/package/2006/relationships"><Relationship Id="rId149" Type="http://schemas.openxmlformats.org/officeDocument/2006/relationships/slideMaster" Target="../slideMasters/slideMaster149.xml" /></Relationships>
</file>

<file path=ppt/slideLayouts/_rels/slideLayoutmaster9.xml.rels><?xml version="1.0" encoding="UTF-8" standalone="yes" ?><Relationships xmlns="http://schemas.openxmlformats.org/package/2006/relationships"><Relationship Id="rId9" Type="http://schemas.openxmlformats.org/officeDocument/2006/relationships/slideMaster" Target="../slideMasters/slideMaster9.xml" /></Relationships>
</file>

<file path=ppt/slideLayouts/slideLayout144.xml><?xml version="1.0" encoding="utf-8"?>
<p:sldLayout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reserve="1" type="title">
  <p:cSld name="标题幻灯片">
    <p:spTree>
      <p:nvGrpSpPr>
        <p:cNvPr id="1" name=""/>
        <p:cNvGrpSpPr/>
        <p:nvPr/>
      </p:nvGrpSpPr>
      <p:grpSpPr>
        <a:xfrm>
          <a:off x="0" y="0"/>
          <a:ext cx="0" cy="0"/>
          <a:chOff x="0" y="0"/>
          <a:chExt cy="0" cx="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indent="0" algn="ctr" marL="0">
              <a:buNone/>
              <a:defRPr>
                <a:solidFill>
                  <a:schemeClr val="tx1">
                    <a:tint val="75000"/>
                  </a:schemeClr>
                </a:solidFill>
              </a:defRPr>
            </a:lvl1pPr>
            <a:lvl2pPr indent="0" algn="ctr" marL="457200">
              <a:buNone/>
              <a:defRPr>
                <a:solidFill>
                  <a:schemeClr val="tx1">
                    <a:tint val="75000"/>
                  </a:schemeClr>
                </a:solidFill>
              </a:defRPr>
            </a:lvl2pPr>
            <a:lvl3pPr indent="0" algn="ctr" marL="914400">
              <a:buNone/>
              <a:defRPr>
                <a:solidFill>
                  <a:schemeClr val="tx1">
                    <a:tint val="75000"/>
                  </a:schemeClr>
                </a:solidFill>
              </a:defRPr>
            </a:lvl3pPr>
            <a:lvl4pPr indent="0" algn="ctr" marL="1371600">
              <a:buNone/>
              <a:defRPr>
                <a:solidFill>
                  <a:schemeClr val="tx1">
                    <a:tint val="75000"/>
                  </a:schemeClr>
                </a:solidFill>
              </a:defRPr>
            </a:lvl4pPr>
            <a:lvl5pPr indent="0" algn="ctr" marL="1828800">
              <a:buNone/>
              <a:defRPr>
                <a:solidFill>
                  <a:schemeClr val="tx1">
                    <a:tint val="75000"/>
                  </a:schemeClr>
                </a:solidFill>
              </a:defRPr>
            </a:lvl5pPr>
            <a:lvl6pPr indent="0" algn="ctr" marL="2286000">
              <a:buNone/>
              <a:defRPr>
                <a:solidFill>
                  <a:schemeClr val="tx1">
                    <a:tint val="75000"/>
                  </a:schemeClr>
                </a:solidFill>
              </a:defRPr>
            </a:lvl6pPr>
            <a:lvl7pPr indent="0" algn="ctr" marL="2743200">
              <a:buNone/>
              <a:defRPr>
                <a:solidFill>
                  <a:schemeClr val="tx1">
                    <a:tint val="75000"/>
                  </a:schemeClr>
                </a:solidFill>
              </a:defRPr>
            </a:lvl7pPr>
            <a:lvl8pPr indent="0" algn="ctr" marL="3200400">
              <a:buNone/>
              <a:defRPr>
                <a:solidFill>
                  <a:schemeClr val="tx1">
                    <a:tint val="75000"/>
                  </a:schemeClr>
                </a:solidFill>
              </a:defRPr>
            </a:lvl8pPr>
            <a:lvl9pPr indent="0" algn="ctr" marL="3657600">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type="datetimeFigureOut" id="{B1035394-B63C-45E7-82E2-45D20898369B}">
              <a:rPr lang="zh-CN" altLang="en-US" smtClean="0"/>
              <a:t>2012/2/13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type="slidenum" id="{F33755C5-EE64-46D6-A41D-B9BDC4AFF2D5}">
              <a:rPr lang="zh-CN" altLang="en-US" smtClean="0"/>
              <a:t>‹#›</a:t>
            </a:fld>
            <a:endParaRPr lang="zh-CN" altLang="en-US"/>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reserve="1" type="obj">
  <p:cSld name="标题和内容">
    <p:spTree>
      <p:nvGrpSpPr>
        <p:cNvPr id="1" name=""/>
        <p:cNvGrpSpPr/>
        <p:nvPr/>
      </p:nvGrpSpPr>
      <p:grpSpPr>
        <a:xfrm>
          <a:off x="0" y="0"/>
          <a:ext cx="0" cy="0"/>
          <a:chOff x="0" y="0"/>
          <a:chExt cy="0" cx="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type="datetimeFigureOut" id="{B1035394-B63C-45E7-82E2-45D20898369B}">
              <a:rPr lang="zh-CN" altLang="en-US" smtClean="0"/>
              <a:t>2012/2/13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type="slidenum" id="{F33755C5-EE64-46D6-A41D-B9BDC4AFF2D5}">
              <a:rPr lang="zh-CN" altLang="en-US" smtClean="0"/>
              <a:t>‹#›</a:t>
            </a:fld>
            <a:endParaRPr lang="zh-CN" altLang="en-US"/>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reserve="1" type="secHead">
  <p:cSld name="节标题">
    <p:spTree>
      <p:nvGrpSpPr>
        <p:cNvPr id="1" name=""/>
        <p:cNvGrpSpPr/>
        <p:nvPr/>
      </p:nvGrpSpPr>
      <p:grpSpPr>
        <a:xfrm>
          <a:off x="0" y="0"/>
          <a:ext cx="0" cy="0"/>
          <a:chOff x="0" y="0"/>
          <a:chExt cy="0" cx="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indent="0" marL="0">
              <a:buNone/>
              <a:defRPr sz="2000">
                <a:solidFill>
                  <a:schemeClr val="tx1">
                    <a:tint val="75000"/>
                  </a:schemeClr>
                </a:solidFill>
              </a:defRPr>
            </a:lvl1pPr>
            <a:lvl2pPr indent="0" marL="457200">
              <a:buNone/>
              <a:defRPr sz="1800">
                <a:solidFill>
                  <a:schemeClr val="tx1">
                    <a:tint val="75000"/>
                  </a:schemeClr>
                </a:solidFill>
              </a:defRPr>
            </a:lvl2pPr>
            <a:lvl3pPr indent="0" marL="914400">
              <a:buNone/>
              <a:defRPr sz="1600">
                <a:solidFill>
                  <a:schemeClr val="tx1">
                    <a:tint val="75000"/>
                  </a:schemeClr>
                </a:solidFill>
              </a:defRPr>
            </a:lvl3pPr>
            <a:lvl4pPr indent="0" marL="1371600">
              <a:buNone/>
              <a:defRPr sz="1400">
                <a:solidFill>
                  <a:schemeClr val="tx1">
                    <a:tint val="75000"/>
                  </a:schemeClr>
                </a:solidFill>
              </a:defRPr>
            </a:lvl4pPr>
            <a:lvl5pPr indent="0" marL="1828800">
              <a:buNone/>
              <a:defRPr sz="1400">
                <a:solidFill>
                  <a:schemeClr val="tx1">
                    <a:tint val="75000"/>
                  </a:schemeClr>
                </a:solidFill>
              </a:defRPr>
            </a:lvl5pPr>
            <a:lvl6pPr indent="0" marL="2286000">
              <a:buNone/>
              <a:defRPr sz="1400">
                <a:solidFill>
                  <a:schemeClr val="tx1">
                    <a:tint val="75000"/>
                  </a:schemeClr>
                </a:solidFill>
              </a:defRPr>
            </a:lvl6pPr>
            <a:lvl7pPr indent="0" marL="2743200">
              <a:buNone/>
              <a:defRPr sz="1400">
                <a:solidFill>
                  <a:schemeClr val="tx1">
                    <a:tint val="75000"/>
                  </a:schemeClr>
                </a:solidFill>
              </a:defRPr>
            </a:lvl7pPr>
            <a:lvl8pPr indent="0" marL="3200400">
              <a:buNone/>
              <a:defRPr sz="1400">
                <a:solidFill>
                  <a:schemeClr val="tx1">
                    <a:tint val="75000"/>
                  </a:schemeClr>
                </a:solidFill>
              </a:defRPr>
            </a:lvl8pPr>
            <a:lvl9pPr indent="0" marL="365760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type="datetimeFigureOut" id="{B1035394-B63C-45E7-82E2-45D20898369B}">
              <a:rPr lang="zh-CN" altLang="en-US" smtClean="0"/>
              <a:t>2012/2/13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type="slidenum" id="{F33755C5-EE64-46D6-A41D-B9BDC4AFF2D5}">
              <a:rPr lang="zh-CN" altLang="en-US" smtClean="0"/>
              <a:t>‹#›</a:t>
            </a:fld>
            <a:endParaRPr lang="zh-CN" altLang="en-US"/>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reserve="1" type="twoObj">
  <p:cSld name="两栏内容">
    <p:spTree>
      <p:nvGrpSpPr>
        <p:cNvPr id="1" name=""/>
        <p:cNvGrpSpPr/>
        <p:nvPr/>
      </p:nvGrpSpPr>
      <p:grpSpPr>
        <a:xfrm>
          <a:off x="0" y="0"/>
          <a:ext cx="0" cy="0"/>
          <a:chOff x="0" y="0"/>
          <a:chExt cy="0" cx="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type="datetimeFigureOut" id="{B1035394-B63C-45E7-82E2-45D20898369B}">
              <a:rPr lang="zh-CN" altLang="en-US" smtClean="0"/>
              <a:t>2012/2/13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type="slidenum" id="{F33755C5-EE64-46D6-A41D-B9BDC4AFF2D5}">
              <a:rPr lang="zh-CN" altLang="en-US" smtClean="0"/>
              <a:t>‹#›</a:t>
            </a:fld>
            <a:endParaRPr lang="zh-CN" altLang="en-US"/>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reserve="1" type="twoTxTwoObj">
  <p:cSld name="比较">
    <p:spTree>
      <p:nvGrpSpPr>
        <p:cNvPr id="1" name=""/>
        <p:cNvGrpSpPr/>
        <p:nvPr/>
      </p:nvGrpSpPr>
      <p:grpSpPr>
        <a:xfrm>
          <a:off x="0" y="0"/>
          <a:ext cx="0" cy="0"/>
          <a:chOff x="0" y="0"/>
          <a:chExt cy="0" cx="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indent="0" marL="0">
              <a:buNone/>
              <a:defRPr sz="2400" b="1"/>
            </a:lvl1pPr>
            <a:lvl2pPr indent="0" marL="457200">
              <a:buNone/>
              <a:defRPr sz="2000" b="1"/>
            </a:lvl2pPr>
            <a:lvl3pPr indent="0" marL="914400">
              <a:buNone/>
              <a:defRPr sz="1800" b="1"/>
            </a:lvl3pPr>
            <a:lvl4pPr indent="0" marL="1371600">
              <a:buNone/>
              <a:defRPr sz="1600" b="1"/>
            </a:lvl4pPr>
            <a:lvl5pPr indent="0" marL="1828800">
              <a:buNone/>
              <a:defRPr sz="1600" b="1"/>
            </a:lvl5pPr>
            <a:lvl6pPr indent="0" marL="2286000">
              <a:buNone/>
              <a:defRPr sz="1600" b="1"/>
            </a:lvl6pPr>
            <a:lvl7pPr indent="0" marL="2743200">
              <a:buNone/>
              <a:defRPr sz="1600" b="1"/>
            </a:lvl7pPr>
            <a:lvl8pPr indent="0" marL="3200400">
              <a:buNone/>
              <a:defRPr sz="1600" b="1"/>
            </a:lvl8pPr>
            <a:lvl9pPr indent="0" marL="365760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indent="0" marL="0">
              <a:buNone/>
              <a:defRPr sz="2400" b="1"/>
            </a:lvl1pPr>
            <a:lvl2pPr indent="0" marL="457200">
              <a:buNone/>
              <a:defRPr sz="2000" b="1"/>
            </a:lvl2pPr>
            <a:lvl3pPr indent="0" marL="914400">
              <a:buNone/>
              <a:defRPr sz="1800" b="1"/>
            </a:lvl3pPr>
            <a:lvl4pPr indent="0" marL="1371600">
              <a:buNone/>
              <a:defRPr sz="1600" b="1"/>
            </a:lvl4pPr>
            <a:lvl5pPr indent="0" marL="1828800">
              <a:buNone/>
              <a:defRPr sz="1600" b="1"/>
            </a:lvl5pPr>
            <a:lvl6pPr indent="0" marL="2286000">
              <a:buNone/>
              <a:defRPr sz="1600" b="1"/>
            </a:lvl6pPr>
            <a:lvl7pPr indent="0" marL="2743200">
              <a:buNone/>
              <a:defRPr sz="1600" b="1"/>
            </a:lvl7pPr>
            <a:lvl8pPr indent="0" marL="3200400">
              <a:buNone/>
              <a:defRPr sz="1600" b="1"/>
            </a:lvl8pPr>
            <a:lvl9pPr indent="0" marL="365760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type="datetimeFigureOut" id="{B1035394-B63C-45E7-82E2-45D20898369B}">
              <a:rPr lang="zh-CN" altLang="en-US" smtClean="0"/>
              <a:t>2012/2/13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type="slidenum" id="{F33755C5-EE64-46D6-A41D-B9BDC4AFF2D5}">
              <a:rPr lang="zh-CN" altLang="en-US" smtClean="0"/>
              <a:t>‹#›</a:t>
            </a:fld>
            <a:endParaRPr lang="zh-CN" altLang="en-US"/>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reserve="1" type="titleOnly">
  <p:cSld name="仅标题">
    <p:spTree>
      <p:nvGrpSpPr>
        <p:cNvPr id="1" name=""/>
        <p:cNvGrpSpPr/>
        <p:nvPr/>
      </p:nvGrpSpPr>
      <p:grpSpPr>
        <a:xfrm>
          <a:off x="0" y="0"/>
          <a:ext cx="0" cy="0"/>
          <a:chOff x="0" y="0"/>
          <a:chExt cy="0" cx="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type="datetimeFigureOut" id="{B1035394-B63C-45E7-82E2-45D20898369B}">
              <a:rPr lang="zh-CN" altLang="en-US" smtClean="0"/>
              <a:t>2012/2/13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type="slidenum" id="{F33755C5-EE64-46D6-A41D-B9BDC4AFF2D5}">
              <a:rPr lang="zh-CN" altLang="en-US" smtClean="0"/>
              <a:t>‹#›</a:t>
            </a:fld>
            <a:endParaRPr lang="zh-CN" altLang="en-US"/>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reserve="1" type="blank">
  <p:cSld name="空白">
    <p:spTree>
      <p:nvGrpSpPr>
        <p:cNvPr id="1" name=""/>
        <p:cNvGrpSpPr/>
        <p:nvPr/>
      </p:nvGrpSpPr>
      <p:grpSpPr>
        <a:xfrm>
          <a:off x="0" y="0"/>
          <a:ext cx="0" cy="0"/>
          <a:chOff x="0" y="0"/>
          <a:chExt cy="0" cx="0"/>
        </a:xfrm>
      </p:grpSpPr>
      <p:sp>
        <p:nvSpPr>
          <p:cNvPr id="2" name="日期占位符 1"/>
          <p:cNvSpPr>
            <a:spLocks noGrp="1"/>
          </p:cNvSpPr>
          <p:nvPr>
            <p:ph type="dt" sz="half" idx="10"/>
          </p:nvPr>
        </p:nvSpPr>
        <p:spPr/>
        <p:txBody>
          <a:bodyPr/>
          <a:lstStyle/>
          <a:p>
            <a:fld type="datetimeFigureOut" id="{B1035394-B63C-45E7-82E2-45D20898369B}">
              <a:rPr lang="zh-CN" altLang="en-US" smtClean="0"/>
              <a:t>2012/2/13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type="slidenum" id="{F33755C5-EE64-46D6-A41D-B9BDC4AFF2D5}">
              <a:rPr lang="zh-CN" altLang="en-US" smtClean="0"/>
              <a:t>‹#›</a:t>
            </a:fld>
            <a:endParaRPr lang="zh-CN" altLang="en-US"/>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reserve="1" type="objTx">
  <p:cSld name="内容与标题">
    <p:spTree>
      <p:nvGrpSpPr>
        <p:cNvPr id="1" name=""/>
        <p:cNvGrpSpPr/>
        <p:nvPr/>
      </p:nvGrpSpPr>
      <p:grpSpPr>
        <a:xfrm>
          <a:off x="0" y="0"/>
          <a:ext cx="0" cy="0"/>
          <a:chOff x="0" y="0"/>
          <a:chExt cy="0" cx="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indent="0" marL="0">
              <a:buNone/>
              <a:defRPr sz="1400"/>
            </a:lvl1pPr>
            <a:lvl2pPr indent="0" marL="457200">
              <a:buNone/>
              <a:defRPr sz="1200"/>
            </a:lvl2pPr>
            <a:lvl3pPr indent="0" marL="914400">
              <a:buNone/>
              <a:defRPr sz="1000"/>
            </a:lvl3pPr>
            <a:lvl4pPr indent="0" marL="1371600">
              <a:buNone/>
              <a:defRPr sz="900"/>
            </a:lvl4pPr>
            <a:lvl5pPr indent="0" marL="1828800">
              <a:buNone/>
              <a:defRPr sz="900"/>
            </a:lvl5pPr>
            <a:lvl6pPr indent="0" marL="2286000">
              <a:buNone/>
              <a:defRPr sz="900"/>
            </a:lvl6pPr>
            <a:lvl7pPr indent="0" marL="2743200">
              <a:buNone/>
              <a:defRPr sz="900"/>
            </a:lvl7pPr>
            <a:lvl8pPr indent="0" marL="3200400">
              <a:buNone/>
              <a:defRPr sz="900"/>
            </a:lvl8pPr>
            <a:lvl9pPr indent="0" marL="365760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type="datetimeFigureOut" id="{B1035394-B63C-45E7-82E2-45D20898369B}">
              <a:rPr lang="zh-CN" altLang="en-US" smtClean="0"/>
              <a:t>2012/2/13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type="slidenum" id="{F33755C5-EE64-46D6-A41D-B9BDC4AFF2D5}">
              <a:rPr lang="zh-CN" altLang="en-US" smtClean="0"/>
              <a:t>‹#›</a:t>
            </a:fld>
            <a:endParaRPr lang="zh-CN" altLang="en-US"/>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reserve="1" type="picTx">
  <p:cSld name="图片与标题">
    <p:spTree>
      <p:nvGrpSpPr>
        <p:cNvPr id="1" name=""/>
        <p:cNvGrpSpPr/>
        <p:nvPr/>
      </p:nvGrpSpPr>
      <p:grpSpPr>
        <a:xfrm>
          <a:off x="0" y="0"/>
          <a:ext cx="0" cy="0"/>
          <a:chOff x="0" y="0"/>
          <a:chExt cy="0" cx="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indent="0" marL="0">
              <a:buNone/>
              <a:defRPr sz="3200"/>
            </a:lvl1pPr>
            <a:lvl2pPr indent="0" marL="457200">
              <a:buNone/>
              <a:defRPr sz="2800"/>
            </a:lvl2pPr>
            <a:lvl3pPr indent="0" marL="914400">
              <a:buNone/>
              <a:defRPr sz="24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indent="0" marL="0">
              <a:buNone/>
              <a:defRPr sz="1400"/>
            </a:lvl1pPr>
            <a:lvl2pPr indent="0" marL="457200">
              <a:buNone/>
              <a:defRPr sz="1200"/>
            </a:lvl2pPr>
            <a:lvl3pPr indent="0" marL="914400">
              <a:buNone/>
              <a:defRPr sz="1000"/>
            </a:lvl3pPr>
            <a:lvl4pPr indent="0" marL="1371600">
              <a:buNone/>
              <a:defRPr sz="900"/>
            </a:lvl4pPr>
            <a:lvl5pPr indent="0" marL="1828800">
              <a:buNone/>
              <a:defRPr sz="900"/>
            </a:lvl5pPr>
            <a:lvl6pPr indent="0" marL="2286000">
              <a:buNone/>
              <a:defRPr sz="900"/>
            </a:lvl6pPr>
            <a:lvl7pPr indent="0" marL="2743200">
              <a:buNone/>
              <a:defRPr sz="900"/>
            </a:lvl7pPr>
            <a:lvl8pPr indent="0" marL="3200400">
              <a:buNone/>
              <a:defRPr sz="900"/>
            </a:lvl8pPr>
            <a:lvl9pPr indent="0" marL="365760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type="datetimeFigureOut" id="{B1035394-B63C-45E7-82E2-45D20898369B}">
              <a:rPr lang="zh-CN" altLang="en-US" smtClean="0"/>
              <a:t>2012/2/13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type="slidenum" id="{F33755C5-EE64-46D6-A41D-B9BDC4AFF2D5}">
              <a:rPr lang="zh-CN" altLang="en-US" smtClean="0"/>
              <a:t>‹#›</a:t>
            </a:fld>
            <a:endParaRPr lang="zh-CN" altLang="en-US"/>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reserve="1" type="vertTx">
  <p:cSld name="标题和竖排文字">
    <p:spTree>
      <p:nvGrpSpPr>
        <p:cNvPr id="1" name=""/>
        <p:cNvGrpSpPr/>
        <p:nvPr/>
      </p:nvGrpSpPr>
      <p:grpSpPr>
        <a:xfrm>
          <a:off x="0" y="0"/>
          <a:ext cx="0" cy="0"/>
          <a:chOff x="0" y="0"/>
          <a:chExt cy="0" cx="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idx="1" orient="vert"/>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type="datetimeFigureOut" id="{B1035394-B63C-45E7-82E2-45D20898369B}">
              <a:rPr lang="zh-CN" altLang="en-US" smtClean="0"/>
              <a:t>2012/2/13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type="slidenum" id="{F33755C5-EE64-46D6-A41D-B9BDC4AFF2D5}">
              <a:rPr lang="zh-CN" altLang="en-US" smtClean="0"/>
              <a:t>‹#›</a:t>
            </a:fld>
            <a:endParaRPr lang="zh-CN" altLang="en-US"/>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reserve="1" type="vertTitleAndTx">
  <p:cSld name="垂直排列标题与文本">
    <p:spTree>
      <p:nvGrpSpPr>
        <p:cNvPr id="1" name=""/>
        <p:cNvGrpSpPr/>
        <p:nvPr/>
      </p:nvGrpSpPr>
      <p:grpSpPr>
        <a:xfrm>
          <a:off x="0" y="0"/>
          <a:ext cx="0" cy="0"/>
          <a:chOff x="0" y="0"/>
          <a:chExt cy="0" cx="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idx="1" orient="vert"/>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type="datetimeFigureOut" id="{B1035394-B63C-45E7-82E2-45D20898369B}">
              <a:rPr lang="zh-CN" altLang="en-US" smtClean="0"/>
              <a:t>2012/2/13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type="slidenum" id="{F33755C5-EE64-46D6-A41D-B9BDC4AFF2D5}">
              <a:rPr lang="zh-CN" altLang="en-US" smtClean="0"/>
              <a:t>‹#›</a:t>
            </a:fld>
            <a:endParaRPr lang="zh-CN" altLang="en-US"/>
          </a:p>
        </p:txBody>
      </p:sp>
    </p:spTree>
  </p:cSld>
  <p:clrMapOvr>
    <a:masterClrMapping/>
  </p:clrMapOvr>
</p:sldLayout>
</file>

<file path=ppt/slideLayouts/slideLayout2384.xml><?xml version="1.0" encoding="utf-8"?>
<p:sldLayout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reserve="1" type="title">
  <p:cSld name="标题幻灯片">
    <p:spTree>
      <p:nvGrpSpPr>
        <p:cNvPr id="1" name=""/>
        <p:cNvGrpSpPr/>
        <p:nvPr/>
      </p:nvGrpSpPr>
      <p:grpSpPr>
        <a:xfrm>
          <a:off x="0" y="0"/>
          <a:ext cx="0" cy="0"/>
          <a:chOff x="0" y="0"/>
          <a:chExt cy="0" cx="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indent="0" algn="ctr" marL="0">
              <a:buNone/>
              <a:defRPr>
                <a:solidFill>
                  <a:schemeClr val="tx1">
                    <a:tint val="75000"/>
                  </a:schemeClr>
                </a:solidFill>
              </a:defRPr>
            </a:lvl1pPr>
            <a:lvl2pPr indent="0" algn="ctr" marL="457200">
              <a:buNone/>
              <a:defRPr>
                <a:solidFill>
                  <a:schemeClr val="tx1">
                    <a:tint val="75000"/>
                  </a:schemeClr>
                </a:solidFill>
              </a:defRPr>
            </a:lvl2pPr>
            <a:lvl3pPr indent="0" algn="ctr" marL="914400">
              <a:buNone/>
              <a:defRPr>
                <a:solidFill>
                  <a:schemeClr val="tx1">
                    <a:tint val="75000"/>
                  </a:schemeClr>
                </a:solidFill>
              </a:defRPr>
            </a:lvl3pPr>
            <a:lvl4pPr indent="0" algn="ctr" marL="1371600">
              <a:buNone/>
              <a:defRPr>
                <a:solidFill>
                  <a:schemeClr val="tx1">
                    <a:tint val="75000"/>
                  </a:schemeClr>
                </a:solidFill>
              </a:defRPr>
            </a:lvl4pPr>
            <a:lvl5pPr indent="0" algn="ctr" marL="1828800">
              <a:buNone/>
              <a:defRPr>
                <a:solidFill>
                  <a:schemeClr val="tx1">
                    <a:tint val="75000"/>
                  </a:schemeClr>
                </a:solidFill>
              </a:defRPr>
            </a:lvl5pPr>
            <a:lvl6pPr indent="0" algn="ctr" marL="2286000">
              <a:buNone/>
              <a:defRPr>
                <a:solidFill>
                  <a:schemeClr val="tx1">
                    <a:tint val="75000"/>
                  </a:schemeClr>
                </a:solidFill>
              </a:defRPr>
            </a:lvl6pPr>
            <a:lvl7pPr indent="0" algn="ctr" marL="2743200">
              <a:buNone/>
              <a:defRPr>
                <a:solidFill>
                  <a:schemeClr val="tx1">
                    <a:tint val="75000"/>
                  </a:schemeClr>
                </a:solidFill>
              </a:defRPr>
            </a:lvl7pPr>
            <a:lvl8pPr indent="0" algn="ctr" marL="3200400">
              <a:buNone/>
              <a:defRPr>
                <a:solidFill>
                  <a:schemeClr val="tx1">
                    <a:tint val="75000"/>
                  </a:schemeClr>
                </a:solidFill>
              </a:defRPr>
            </a:lvl8pPr>
            <a:lvl9pPr indent="0" algn="ctr" marL="3657600">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type="datetimeFigureOut" id="{B1035394-B63C-45E7-82E2-45D20898369B}">
              <a:rPr lang="zh-CN" altLang="en-US" smtClean="0"/>
              <a:t>2012/2/13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type="slidenum" id="{F33755C5-EE64-46D6-A41D-B9BDC4AFF2D5}">
              <a:rPr lang="zh-CN" altLang="en-US" smtClean="0"/>
              <a:t>‹#›</a:t>
            </a:fld>
            <a:endParaRPr lang="zh-CN" altLang="en-US"/>
          </a:p>
        </p:txBody>
      </p:sp>
    </p:spTree>
  </p:cSld>
  <p:clrMapOvr>
    <a:masterClrMapping/>
  </p:clrMapOvr>
</p:sldLayout>
</file>

<file path=ppt/slideLayouts/slideLayout2385.xml><?xml version="1.0" encoding="utf-8"?>
<p:sldLayout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reserve="1" type="obj">
  <p:cSld name="标题和内容">
    <p:spTree>
      <p:nvGrpSpPr>
        <p:cNvPr id="1" name=""/>
        <p:cNvGrpSpPr/>
        <p:nvPr/>
      </p:nvGrpSpPr>
      <p:grpSpPr>
        <a:xfrm>
          <a:off x="0" y="0"/>
          <a:ext cx="0" cy="0"/>
          <a:chOff x="0" y="0"/>
          <a:chExt cy="0" cx="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type="datetimeFigureOut" id="{B1035394-B63C-45E7-82E2-45D20898369B}">
              <a:rPr lang="zh-CN" altLang="en-US" smtClean="0"/>
              <a:t>2012/2/13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type="slidenum" id="{F33755C5-EE64-46D6-A41D-B9BDC4AFF2D5}">
              <a:rPr lang="zh-CN" altLang="en-US" smtClean="0"/>
              <a:t>‹#›</a:t>
            </a:fld>
            <a:endParaRPr lang="zh-CN" altLang="en-US"/>
          </a:p>
        </p:txBody>
      </p:sp>
    </p:spTree>
  </p:cSld>
  <p:clrMapOvr>
    <a:masterClrMapping/>
  </p:clrMapOvr>
</p:sldLayout>
</file>

<file path=ppt/slideLayouts/slideLayout2386.xml><?xml version="1.0" encoding="utf-8"?>
<p:sldLayout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reserve="1" type="secHead">
  <p:cSld name="节标题">
    <p:spTree>
      <p:nvGrpSpPr>
        <p:cNvPr id="1" name=""/>
        <p:cNvGrpSpPr/>
        <p:nvPr/>
      </p:nvGrpSpPr>
      <p:grpSpPr>
        <a:xfrm>
          <a:off x="0" y="0"/>
          <a:ext cx="0" cy="0"/>
          <a:chOff x="0" y="0"/>
          <a:chExt cy="0" cx="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indent="0" marL="0">
              <a:buNone/>
              <a:defRPr sz="2000">
                <a:solidFill>
                  <a:schemeClr val="tx1">
                    <a:tint val="75000"/>
                  </a:schemeClr>
                </a:solidFill>
              </a:defRPr>
            </a:lvl1pPr>
            <a:lvl2pPr indent="0" marL="457200">
              <a:buNone/>
              <a:defRPr sz="1800">
                <a:solidFill>
                  <a:schemeClr val="tx1">
                    <a:tint val="75000"/>
                  </a:schemeClr>
                </a:solidFill>
              </a:defRPr>
            </a:lvl2pPr>
            <a:lvl3pPr indent="0" marL="914400">
              <a:buNone/>
              <a:defRPr sz="1600">
                <a:solidFill>
                  <a:schemeClr val="tx1">
                    <a:tint val="75000"/>
                  </a:schemeClr>
                </a:solidFill>
              </a:defRPr>
            </a:lvl3pPr>
            <a:lvl4pPr indent="0" marL="1371600">
              <a:buNone/>
              <a:defRPr sz="1400">
                <a:solidFill>
                  <a:schemeClr val="tx1">
                    <a:tint val="75000"/>
                  </a:schemeClr>
                </a:solidFill>
              </a:defRPr>
            </a:lvl4pPr>
            <a:lvl5pPr indent="0" marL="1828800">
              <a:buNone/>
              <a:defRPr sz="1400">
                <a:solidFill>
                  <a:schemeClr val="tx1">
                    <a:tint val="75000"/>
                  </a:schemeClr>
                </a:solidFill>
              </a:defRPr>
            </a:lvl5pPr>
            <a:lvl6pPr indent="0" marL="2286000">
              <a:buNone/>
              <a:defRPr sz="1400">
                <a:solidFill>
                  <a:schemeClr val="tx1">
                    <a:tint val="75000"/>
                  </a:schemeClr>
                </a:solidFill>
              </a:defRPr>
            </a:lvl6pPr>
            <a:lvl7pPr indent="0" marL="2743200">
              <a:buNone/>
              <a:defRPr sz="1400">
                <a:solidFill>
                  <a:schemeClr val="tx1">
                    <a:tint val="75000"/>
                  </a:schemeClr>
                </a:solidFill>
              </a:defRPr>
            </a:lvl7pPr>
            <a:lvl8pPr indent="0" marL="3200400">
              <a:buNone/>
              <a:defRPr sz="1400">
                <a:solidFill>
                  <a:schemeClr val="tx1">
                    <a:tint val="75000"/>
                  </a:schemeClr>
                </a:solidFill>
              </a:defRPr>
            </a:lvl8pPr>
            <a:lvl9pPr indent="0" marL="365760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type="datetimeFigureOut" id="{B1035394-B63C-45E7-82E2-45D20898369B}">
              <a:rPr lang="zh-CN" altLang="en-US" smtClean="0"/>
              <a:t>2012/2/13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type="slidenum" id="{F33755C5-EE64-46D6-A41D-B9BDC4AFF2D5}">
              <a:rPr lang="zh-CN" altLang="en-US" smtClean="0"/>
              <a:t>‹#›</a:t>
            </a:fld>
            <a:endParaRPr lang="zh-CN" altLang="en-US"/>
          </a:p>
        </p:txBody>
      </p:sp>
    </p:spTree>
  </p:cSld>
  <p:clrMapOvr>
    <a:masterClrMapping/>
  </p:clrMapOvr>
</p:sldLayout>
</file>

<file path=ppt/slideLayouts/slideLayout2387.xml><?xml version="1.0" encoding="utf-8"?>
<p:sldLayout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reserve="1" type="twoObj">
  <p:cSld name="两栏内容">
    <p:spTree>
      <p:nvGrpSpPr>
        <p:cNvPr id="1" name=""/>
        <p:cNvGrpSpPr/>
        <p:nvPr/>
      </p:nvGrpSpPr>
      <p:grpSpPr>
        <a:xfrm>
          <a:off x="0" y="0"/>
          <a:ext cx="0" cy="0"/>
          <a:chOff x="0" y="0"/>
          <a:chExt cy="0" cx="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type="datetimeFigureOut" id="{B1035394-B63C-45E7-82E2-45D20898369B}">
              <a:rPr lang="zh-CN" altLang="en-US" smtClean="0"/>
              <a:t>2012/2/13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type="slidenum" id="{F33755C5-EE64-46D6-A41D-B9BDC4AFF2D5}">
              <a:rPr lang="zh-CN" altLang="en-US" smtClean="0"/>
              <a:t>‹#›</a:t>
            </a:fld>
            <a:endParaRPr lang="zh-CN" altLang="en-US"/>
          </a:p>
        </p:txBody>
      </p:sp>
    </p:spTree>
  </p:cSld>
  <p:clrMapOvr>
    <a:masterClrMapping/>
  </p:clrMapOvr>
</p:sldLayout>
</file>

<file path=ppt/slideLayouts/slideLayout2388.xml><?xml version="1.0" encoding="utf-8"?>
<p:sldLayout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reserve="1" type="twoTxTwoObj">
  <p:cSld name="比较">
    <p:spTree>
      <p:nvGrpSpPr>
        <p:cNvPr id="1" name=""/>
        <p:cNvGrpSpPr/>
        <p:nvPr/>
      </p:nvGrpSpPr>
      <p:grpSpPr>
        <a:xfrm>
          <a:off x="0" y="0"/>
          <a:ext cx="0" cy="0"/>
          <a:chOff x="0" y="0"/>
          <a:chExt cy="0" cx="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indent="0" marL="0">
              <a:buNone/>
              <a:defRPr sz="2400" b="1"/>
            </a:lvl1pPr>
            <a:lvl2pPr indent="0" marL="457200">
              <a:buNone/>
              <a:defRPr sz="2000" b="1"/>
            </a:lvl2pPr>
            <a:lvl3pPr indent="0" marL="914400">
              <a:buNone/>
              <a:defRPr sz="1800" b="1"/>
            </a:lvl3pPr>
            <a:lvl4pPr indent="0" marL="1371600">
              <a:buNone/>
              <a:defRPr sz="1600" b="1"/>
            </a:lvl4pPr>
            <a:lvl5pPr indent="0" marL="1828800">
              <a:buNone/>
              <a:defRPr sz="1600" b="1"/>
            </a:lvl5pPr>
            <a:lvl6pPr indent="0" marL="2286000">
              <a:buNone/>
              <a:defRPr sz="1600" b="1"/>
            </a:lvl6pPr>
            <a:lvl7pPr indent="0" marL="2743200">
              <a:buNone/>
              <a:defRPr sz="1600" b="1"/>
            </a:lvl7pPr>
            <a:lvl8pPr indent="0" marL="3200400">
              <a:buNone/>
              <a:defRPr sz="1600" b="1"/>
            </a:lvl8pPr>
            <a:lvl9pPr indent="0" marL="365760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indent="0" marL="0">
              <a:buNone/>
              <a:defRPr sz="2400" b="1"/>
            </a:lvl1pPr>
            <a:lvl2pPr indent="0" marL="457200">
              <a:buNone/>
              <a:defRPr sz="2000" b="1"/>
            </a:lvl2pPr>
            <a:lvl3pPr indent="0" marL="914400">
              <a:buNone/>
              <a:defRPr sz="1800" b="1"/>
            </a:lvl3pPr>
            <a:lvl4pPr indent="0" marL="1371600">
              <a:buNone/>
              <a:defRPr sz="1600" b="1"/>
            </a:lvl4pPr>
            <a:lvl5pPr indent="0" marL="1828800">
              <a:buNone/>
              <a:defRPr sz="1600" b="1"/>
            </a:lvl5pPr>
            <a:lvl6pPr indent="0" marL="2286000">
              <a:buNone/>
              <a:defRPr sz="1600" b="1"/>
            </a:lvl6pPr>
            <a:lvl7pPr indent="0" marL="2743200">
              <a:buNone/>
              <a:defRPr sz="1600" b="1"/>
            </a:lvl7pPr>
            <a:lvl8pPr indent="0" marL="3200400">
              <a:buNone/>
              <a:defRPr sz="1600" b="1"/>
            </a:lvl8pPr>
            <a:lvl9pPr indent="0" marL="365760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type="datetimeFigureOut" id="{B1035394-B63C-45E7-82E2-45D20898369B}">
              <a:rPr lang="zh-CN" altLang="en-US" smtClean="0"/>
              <a:t>2012/2/13</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type="slidenum" id="{F33755C5-EE64-46D6-A41D-B9BDC4AFF2D5}">
              <a:rPr lang="zh-CN" altLang="en-US" smtClean="0"/>
              <a:t>‹#›</a:t>
            </a:fld>
            <a:endParaRPr lang="zh-CN" altLang="en-US"/>
          </a:p>
        </p:txBody>
      </p:sp>
    </p:spTree>
  </p:cSld>
  <p:clrMapOvr>
    <a:masterClrMapping/>
  </p:clrMapOvr>
</p:sldLayout>
</file>

<file path=ppt/slideLayouts/slideLayout2389.xml><?xml version="1.0" encoding="utf-8"?>
<p:sldLayout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reserve="1" type="titleOnly">
  <p:cSld name="仅标题">
    <p:spTree>
      <p:nvGrpSpPr>
        <p:cNvPr id="1" name=""/>
        <p:cNvGrpSpPr/>
        <p:nvPr/>
      </p:nvGrpSpPr>
      <p:grpSpPr>
        <a:xfrm>
          <a:off x="0" y="0"/>
          <a:ext cx="0" cy="0"/>
          <a:chOff x="0" y="0"/>
          <a:chExt cy="0" cx="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type="datetimeFigureOut" id="{B1035394-B63C-45E7-82E2-45D20898369B}">
              <a:rPr lang="zh-CN" altLang="en-US" smtClean="0"/>
              <a:t>2012/2/13</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type="slidenum" id="{F33755C5-EE64-46D6-A41D-B9BDC4AFF2D5}">
              <a:rPr lang="zh-CN" altLang="en-US" smtClean="0"/>
              <a:t>‹#›</a:t>
            </a:fld>
            <a:endParaRPr lang="zh-CN" altLang="en-US"/>
          </a:p>
        </p:txBody>
      </p:sp>
    </p:spTree>
  </p:cSld>
  <p:clrMapOvr>
    <a:masterClrMapping/>
  </p:clrMapOvr>
</p:sldLayout>
</file>

<file path=ppt/slideLayouts/slideLayout2390.xml><?xml version="1.0" encoding="utf-8"?>
<p:sldLayout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reserve="1" type="blank">
  <p:cSld name="空白">
    <p:spTree>
      <p:nvGrpSpPr>
        <p:cNvPr id="1" name=""/>
        <p:cNvGrpSpPr/>
        <p:nvPr/>
      </p:nvGrpSpPr>
      <p:grpSpPr>
        <a:xfrm>
          <a:off x="0" y="0"/>
          <a:ext cx="0" cy="0"/>
          <a:chOff x="0" y="0"/>
          <a:chExt cy="0" cx="0"/>
        </a:xfrm>
      </p:grpSpPr>
      <p:sp>
        <p:nvSpPr>
          <p:cNvPr id="2" name="日期占位符 1"/>
          <p:cNvSpPr>
            <a:spLocks noGrp="1"/>
          </p:cNvSpPr>
          <p:nvPr>
            <p:ph type="dt" sz="half" idx="10"/>
          </p:nvPr>
        </p:nvSpPr>
        <p:spPr/>
        <p:txBody>
          <a:bodyPr/>
          <a:lstStyle/>
          <a:p>
            <a:fld type="datetimeFigureOut" id="{B1035394-B63C-45E7-82E2-45D20898369B}">
              <a:rPr lang="zh-CN" altLang="en-US" smtClean="0"/>
              <a:t>2012/2/13</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type="slidenum" id="{F33755C5-EE64-46D6-A41D-B9BDC4AFF2D5}">
              <a:rPr lang="zh-CN" altLang="en-US" smtClean="0"/>
              <a:t>‹#›</a:t>
            </a:fld>
            <a:endParaRPr lang="zh-CN" altLang="en-US"/>
          </a:p>
        </p:txBody>
      </p:sp>
    </p:spTree>
  </p:cSld>
  <p:clrMapOvr>
    <a:masterClrMapping/>
  </p:clrMapOvr>
</p:sldLayout>
</file>

<file path=ppt/slideLayouts/slideLayout2391.xml><?xml version="1.0" encoding="utf-8"?>
<p:sldLayout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reserve="1" type="objTx">
  <p:cSld name="内容与标题">
    <p:spTree>
      <p:nvGrpSpPr>
        <p:cNvPr id="1" name=""/>
        <p:cNvGrpSpPr/>
        <p:nvPr/>
      </p:nvGrpSpPr>
      <p:grpSpPr>
        <a:xfrm>
          <a:off x="0" y="0"/>
          <a:ext cx="0" cy="0"/>
          <a:chOff x="0" y="0"/>
          <a:chExt cy="0" cx="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indent="0" marL="0">
              <a:buNone/>
              <a:defRPr sz="1400"/>
            </a:lvl1pPr>
            <a:lvl2pPr indent="0" marL="457200">
              <a:buNone/>
              <a:defRPr sz="1200"/>
            </a:lvl2pPr>
            <a:lvl3pPr indent="0" marL="914400">
              <a:buNone/>
              <a:defRPr sz="1000"/>
            </a:lvl3pPr>
            <a:lvl4pPr indent="0" marL="1371600">
              <a:buNone/>
              <a:defRPr sz="900"/>
            </a:lvl4pPr>
            <a:lvl5pPr indent="0" marL="1828800">
              <a:buNone/>
              <a:defRPr sz="900"/>
            </a:lvl5pPr>
            <a:lvl6pPr indent="0" marL="2286000">
              <a:buNone/>
              <a:defRPr sz="900"/>
            </a:lvl6pPr>
            <a:lvl7pPr indent="0" marL="2743200">
              <a:buNone/>
              <a:defRPr sz="900"/>
            </a:lvl7pPr>
            <a:lvl8pPr indent="0" marL="3200400">
              <a:buNone/>
              <a:defRPr sz="900"/>
            </a:lvl8pPr>
            <a:lvl9pPr indent="0" marL="365760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type="datetimeFigureOut" id="{B1035394-B63C-45E7-82E2-45D20898369B}">
              <a:rPr lang="zh-CN" altLang="en-US" smtClean="0"/>
              <a:t>2012/2/13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type="slidenum" id="{F33755C5-EE64-46D6-A41D-B9BDC4AFF2D5}">
              <a:rPr lang="zh-CN" altLang="en-US" smtClean="0"/>
              <a:t>‹#›</a:t>
            </a:fld>
            <a:endParaRPr lang="zh-CN" altLang="en-US"/>
          </a:p>
        </p:txBody>
      </p:sp>
    </p:spTree>
  </p:cSld>
  <p:clrMapOvr>
    <a:masterClrMapping/>
  </p:clrMapOvr>
</p:sldLayout>
</file>

<file path=ppt/slideLayouts/slideLayout2392.xml><?xml version="1.0" encoding="utf-8"?>
<p:sldLayout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reserve="1" type="picTx">
  <p:cSld name="图片与标题">
    <p:spTree>
      <p:nvGrpSpPr>
        <p:cNvPr id="1" name=""/>
        <p:cNvGrpSpPr/>
        <p:nvPr/>
      </p:nvGrpSpPr>
      <p:grpSpPr>
        <a:xfrm>
          <a:off x="0" y="0"/>
          <a:ext cx="0" cy="0"/>
          <a:chOff x="0" y="0"/>
          <a:chExt cy="0" cx="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indent="0" marL="0">
              <a:buNone/>
              <a:defRPr sz="3200"/>
            </a:lvl1pPr>
            <a:lvl2pPr indent="0" marL="457200">
              <a:buNone/>
              <a:defRPr sz="2800"/>
            </a:lvl2pPr>
            <a:lvl3pPr indent="0" marL="914400">
              <a:buNone/>
              <a:defRPr sz="2400"/>
            </a:lvl3pPr>
            <a:lvl4pPr indent="0" marL="1371600">
              <a:buNone/>
              <a:defRPr sz="2000"/>
            </a:lvl4pPr>
            <a:lvl5pPr indent="0" marL="1828800">
              <a:buNone/>
              <a:defRPr sz="2000"/>
            </a:lvl5pPr>
            <a:lvl6pPr indent="0" marL="2286000">
              <a:buNone/>
              <a:defRPr sz="2000"/>
            </a:lvl6pPr>
            <a:lvl7pPr indent="0" marL="2743200">
              <a:buNone/>
              <a:defRPr sz="2000"/>
            </a:lvl7pPr>
            <a:lvl8pPr indent="0" marL="3200400">
              <a:buNone/>
              <a:defRPr sz="2000"/>
            </a:lvl8pPr>
            <a:lvl9pPr indent="0" marL="365760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indent="0" marL="0">
              <a:buNone/>
              <a:defRPr sz="1400"/>
            </a:lvl1pPr>
            <a:lvl2pPr indent="0" marL="457200">
              <a:buNone/>
              <a:defRPr sz="1200"/>
            </a:lvl2pPr>
            <a:lvl3pPr indent="0" marL="914400">
              <a:buNone/>
              <a:defRPr sz="1000"/>
            </a:lvl3pPr>
            <a:lvl4pPr indent="0" marL="1371600">
              <a:buNone/>
              <a:defRPr sz="900"/>
            </a:lvl4pPr>
            <a:lvl5pPr indent="0" marL="1828800">
              <a:buNone/>
              <a:defRPr sz="900"/>
            </a:lvl5pPr>
            <a:lvl6pPr indent="0" marL="2286000">
              <a:buNone/>
              <a:defRPr sz="900"/>
            </a:lvl6pPr>
            <a:lvl7pPr indent="0" marL="2743200">
              <a:buNone/>
              <a:defRPr sz="900"/>
            </a:lvl7pPr>
            <a:lvl8pPr indent="0" marL="3200400">
              <a:buNone/>
              <a:defRPr sz="900"/>
            </a:lvl8pPr>
            <a:lvl9pPr indent="0" marL="365760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type="datetimeFigureOut" id="{B1035394-B63C-45E7-82E2-45D20898369B}">
              <a:rPr lang="zh-CN" altLang="en-US" smtClean="0"/>
              <a:t>2012/2/13</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type="slidenum" id="{F33755C5-EE64-46D6-A41D-B9BDC4AFF2D5}">
              <a:rPr lang="zh-CN" altLang="en-US" smtClean="0"/>
              <a:t>‹#›</a:t>
            </a:fld>
            <a:endParaRPr lang="zh-CN" altLang="en-US"/>
          </a:p>
        </p:txBody>
      </p:sp>
    </p:spTree>
  </p:cSld>
  <p:clrMapOvr>
    <a:masterClrMapping/>
  </p:clrMapOvr>
</p:sldLayout>
</file>

<file path=ppt/slideLayouts/slideLayout2393.xml><?xml version="1.0" encoding="utf-8"?>
<p:sldLayout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reserve="1" type="vertTx">
  <p:cSld name="标题和竖排文字">
    <p:spTree>
      <p:nvGrpSpPr>
        <p:cNvPr id="1" name=""/>
        <p:cNvGrpSpPr/>
        <p:nvPr/>
      </p:nvGrpSpPr>
      <p:grpSpPr>
        <a:xfrm>
          <a:off x="0" y="0"/>
          <a:ext cx="0" cy="0"/>
          <a:chOff x="0" y="0"/>
          <a:chExt cy="0" cx="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idx="1" orient="vert"/>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type="datetimeFigureOut" id="{B1035394-B63C-45E7-82E2-45D20898369B}">
              <a:rPr lang="zh-CN" altLang="en-US" smtClean="0"/>
              <a:t>2012/2/13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type="slidenum" id="{F33755C5-EE64-46D6-A41D-B9BDC4AFF2D5}">
              <a:rPr lang="zh-CN" altLang="en-US" smtClean="0"/>
              <a:t>‹#›</a:t>
            </a:fld>
            <a:endParaRPr lang="zh-CN" altLang="en-US"/>
          </a:p>
        </p:txBody>
      </p:sp>
    </p:spTree>
  </p:cSld>
  <p:clrMapOvr>
    <a:masterClrMapping/>
  </p:clrMapOvr>
</p:sldLayout>
</file>

<file path=ppt/slideLayouts/slideLayout2394.xml><?xml version="1.0" encoding="utf-8"?>
<p:sldLayout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reserve="1" type="vertTitleAndTx">
  <p:cSld name="垂直排列标题与文本">
    <p:spTree>
      <p:nvGrpSpPr>
        <p:cNvPr id="1" name=""/>
        <p:cNvGrpSpPr/>
        <p:nvPr/>
      </p:nvGrpSpPr>
      <p:grpSpPr>
        <a:xfrm>
          <a:off x="0" y="0"/>
          <a:ext cx="0" cy="0"/>
          <a:chOff x="0" y="0"/>
          <a:chExt cy="0" cx="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idx="1" orient="vert"/>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type="datetimeFigureOut" id="{B1035394-B63C-45E7-82E2-45D20898369B}">
              <a:rPr lang="zh-CN" altLang="en-US" smtClean="0"/>
              <a:t>2012/2/13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type="slidenum" id="{F33755C5-EE64-46D6-A41D-B9BDC4AFF2D5}">
              <a:rPr lang="zh-CN" altLang="en-US" smtClean="0"/>
              <a:t>‹#›</a:t>
            </a:fld>
            <a:endParaRPr lang="zh-CN" altLang="en-US"/>
          </a:p>
        </p:txBody>
      </p:sp>
    </p:spTree>
  </p:cSld>
  <p:clrMapOvr>
    <a:masterClrMapping/>
  </p:clrMapOvr>
</p:sldLayout>
</file>

<file path=ppt/slideLayouts/slideLayoutmaster149.xml><?xml version="1.0" encoding="utf-8"?>
<p:sldLayout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bg>
      <p:bgPr>
        <a:gradFill>
          <a:gsLst>
            <a:gs pos="0">
              <a:srgbClr val="0066ff"/>
            </a:gs>
            <a:gs pos="100000">
              <a:srgbClr val="000000"/>
            </a:gs>
          </a:gsLst>
          <a:lin ang="5400000" scaled="1"/>
        </a:gradFill>
      </p:bgPr>
    </p:bg>
    <p:spTree>
      <p:nvGrpSpPr>
        <p:cNvPr id="2048" name=""/>
        <p:cNvGrpSpPr>
          <a:grpSpLocks/>
        </p:cNvGrpSpPr>
        <p:nvPr/>
      </p:nvGrpSpPr>
      <p:grpSpPr>
        <a:xfrm/>
      </p:grpSpPr>
      <p:grpSp>
        <p:nvGrpSpPr>
          <p:cNvPr id="2050" name=""/>
          <p:cNvGrpSpPr>
            <a:grpSpLocks noChangeAspect="0"/>
          </p:cNvGrpSpPr>
          <p:nvPr/>
        </p:nvGrpSpPr>
        <p:grpSpPr>
          <a:xfrm>
            <a:off x="0" y="0"/>
            <a:ext cx="8478838" cy="6173788"/>
            <a:chOff x="0" y="0"/>
            <a:chExt cy="3889" cx="5341"/>
          </a:xfrm>
        </p:grpSpPr>
        <p:sp>
          <p:nvSpPr>
            <p:cNvPr id="2056" name=""/>
            <p:cNvSpPr>
              <a:spLocks noChangeAspect="0"/>
            </p:cNvSpPr>
            <p:nvPr/>
          </p:nvSpPr>
          <p:spPr bwMode="auto">
            <a:xfrm rot="0">
              <a:off x="0" y="0"/>
              <a:ext cx="3863" cy="3889"/>
            </a:xfrm>
            <a:custGeom>
              <a:avLst/>
              <a:gdLst>
                <a:gd fmla="*/ 3862 w 3863" name="T0"/>
                <a:gd fmla="*/ 3418 h 3889" name="T1"/>
                <a:gd fmla="*/ 457 w 3863" name="T2"/>
                <a:gd fmla="*/ 0 h 3889" name="T3"/>
                <a:gd fmla="*/ 0 w 3863" name="T4"/>
                <a:gd fmla="*/ 0 h 3889" name="T5"/>
                <a:gd fmla="*/ 0 w 3863" name="T6"/>
                <a:gd fmla="*/ 481 h 3889" name="T7"/>
                <a:gd fmla="*/ 3394 w 3863" name="T8"/>
                <a:gd fmla="*/ 3888 h 3889" name="T9"/>
                <a:gd fmla="*/ 3862 w 3863" name="T10"/>
                <a:gd fmla="*/ 3418 h 3889" name="T11"/>
              </a:gdLst>
              <a:ahLst/>
              <a:cxnLst/>
              <a:rect l="0" t="0" r="r" b="b"/>
              <a:pathLst>
                <a:path w="3863" h="3889">
                  <a:moveTo>
                    <a:pt x="3862" y="3418"/>
                  </a:moveTo>
                  <a:lnTo>
                    <a:pt x="457" y="0"/>
                  </a:lnTo>
                  <a:lnTo>
                    <a:pt x="0" y="0"/>
                  </a:lnTo>
                  <a:lnTo>
                    <a:pt x="0" y="481"/>
                  </a:lnTo>
                  <a:lnTo>
                    <a:pt x="3394" y="3888"/>
                  </a:lnTo>
                  <a:lnTo>
                    <a:pt x="3862" y="3418"/>
                  </a:lnTo>
                </a:path>
              </a:pathLst>
            </a:custGeom>
            <a:solidFill>
              <a:srgbClr val="0066ff">
                <a:alpha val="50195"/>
              </a:srgbClr>
            </a:solidFill>
            <a:ln>
              <a:noFill/>
            </a:ln>
          </p:spPr>
          <p:txBody>
            <a:bodyPr wrap="none" rtlCol="0" anchor="ctr"/>
            <a:lstStyle/>
            <a:p>
              <a:pPr algn="ctr"/>
              <a:endParaRPr lang="zh-CN" altLang="en-US"/>
            </a:p>
          </p:txBody>
        </p:sp>
        <p:sp>
          <p:nvSpPr>
            <p:cNvPr id="2057" name=""/>
            <p:cNvSpPr>
              <a:spLocks noChangeAspect="0"/>
            </p:cNvSpPr>
            <p:nvPr/>
          </p:nvSpPr>
          <p:spPr bwMode="auto">
            <a:xfrm rot="0">
              <a:off x="860" y="0"/>
              <a:ext cx="3394" cy="3223"/>
            </a:xfrm>
            <a:custGeom>
              <a:avLst/>
              <a:gdLst>
                <a:gd fmla="*/ 370 w 3394" name="T0"/>
                <a:gd fmla="*/ 0 h 3223" name="T1"/>
                <a:gd fmla="*/ 3393 w 3394" name="T2"/>
                <a:gd fmla="*/ 3036 h 3223" name="T3"/>
                <a:gd fmla="*/ 3208 w 3394" name="T4"/>
                <a:gd fmla="*/ 3222 h 3223" name="T5"/>
                <a:gd fmla="*/ 0 w 3394" name="T6"/>
                <a:gd fmla="*/ 0 h 3223" name="T7"/>
                <a:gd fmla="*/ 370 w 3394" name="T8"/>
                <a:gd fmla="*/ 0 h 3223" name="T9"/>
              </a:gdLst>
              <a:ahLst/>
              <a:cxnLst/>
              <a:rect l="0" t="0" r="r" b="b"/>
              <a:pathLst>
                <a:path w="3394" h="3223">
                  <a:moveTo>
                    <a:pt x="370" y="0"/>
                  </a:moveTo>
                  <a:lnTo>
                    <a:pt x="3393" y="3036"/>
                  </a:lnTo>
                  <a:lnTo>
                    <a:pt x="3208" y="3222"/>
                  </a:lnTo>
                  <a:lnTo>
                    <a:pt x="0" y="0"/>
                  </a:lnTo>
                  <a:lnTo>
                    <a:pt x="370" y="0"/>
                  </a:lnTo>
                </a:path>
              </a:pathLst>
            </a:custGeom>
            <a:solidFill>
              <a:srgbClr val="0066ff">
                <a:alpha val="50195"/>
              </a:srgbClr>
            </a:solidFill>
            <a:ln>
              <a:noFill/>
            </a:ln>
          </p:spPr>
          <p:txBody>
            <a:bodyPr wrap="none" rtlCol="0" anchor="ctr"/>
            <a:lstStyle/>
            <a:p>
              <a:pPr algn="ctr"/>
              <a:endParaRPr lang="zh-CN" altLang="en-US"/>
            </a:p>
          </p:txBody>
        </p:sp>
        <p:sp>
          <p:nvSpPr>
            <p:cNvPr id="2058" name=""/>
            <p:cNvSpPr>
              <a:spLocks noChangeAspect="0"/>
            </p:cNvSpPr>
            <p:nvPr/>
          </p:nvSpPr>
          <p:spPr bwMode="auto">
            <a:xfrm rot="0">
              <a:off x="2187" y="0"/>
              <a:ext cx="2859" cy="2556"/>
            </a:xfrm>
            <a:custGeom>
              <a:avLst/>
              <a:gdLst>
                <a:gd fmla="*/ 630 w 2859" name="T0"/>
                <a:gd fmla="*/ 0 h 2556" name="T1"/>
                <a:gd fmla="*/ 2858 w 2859" name="T2"/>
                <a:gd fmla="*/ 2238 h 2556" name="T3"/>
                <a:gd fmla="*/ 2543 w 2859" name="T4"/>
                <a:gd fmla="*/ 2555 h 2556" name="T5"/>
                <a:gd fmla="*/ 0 w 2859" name="T6"/>
                <a:gd fmla="*/ 0 h 2556" name="T7"/>
                <a:gd fmla="*/ 630 w 2859" name="T8"/>
                <a:gd fmla="*/ 0 h 2556" name="T9"/>
              </a:gdLst>
              <a:ahLst/>
              <a:cxnLst/>
              <a:rect l="0" t="0" r="r" b="b"/>
              <a:pathLst>
                <a:path w="2859" h="2556">
                  <a:moveTo>
                    <a:pt x="630" y="0"/>
                  </a:moveTo>
                  <a:lnTo>
                    <a:pt x="2858" y="2238"/>
                  </a:lnTo>
                  <a:lnTo>
                    <a:pt x="2543" y="2555"/>
                  </a:lnTo>
                  <a:lnTo>
                    <a:pt x="0" y="0"/>
                  </a:lnTo>
                  <a:lnTo>
                    <a:pt x="630" y="0"/>
                  </a:lnTo>
                </a:path>
              </a:pathLst>
            </a:custGeom>
            <a:solidFill>
              <a:srgbClr val="0066ff">
                <a:alpha val="50195"/>
              </a:srgbClr>
            </a:solidFill>
            <a:ln>
              <a:noFill/>
            </a:ln>
          </p:spPr>
          <p:txBody>
            <a:bodyPr wrap="none" rtlCol="0" anchor="ctr"/>
            <a:lstStyle/>
            <a:p>
              <a:pPr algn="ctr"/>
              <a:endParaRPr lang="zh-CN" altLang="en-US"/>
            </a:p>
          </p:txBody>
        </p:sp>
        <p:sp>
          <p:nvSpPr>
            <p:cNvPr id="2059" name=""/>
            <p:cNvSpPr>
              <a:spLocks noChangeAspect="0"/>
            </p:cNvSpPr>
            <p:nvPr/>
          </p:nvSpPr>
          <p:spPr bwMode="auto">
            <a:xfrm rot="0">
              <a:off x="3055" y="0"/>
              <a:ext cx="2286" cy="2121"/>
            </a:xfrm>
            <a:custGeom>
              <a:avLst/>
              <a:gdLst>
                <a:gd fmla="*/ 0 w 2286" name="T0"/>
                <a:gd fmla="*/ 0 h 2121" name="T1"/>
                <a:gd fmla="*/ 2111 w 2286" name="T2"/>
                <a:gd fmla="*/ 2120 h 2121" name="T3"/>
                <a:gd fmla="*/ 2285 w 2286" name="T4"/>
                <a:gd fmla="*/ 1945 h 2121" name="T5"/>
                <a:gd fmla="*/ 348 w 2286" name="T6"/>
                <a:gd fmla="*/ 0 h 2121" name="T7"/>
                <a:gd fmla="*/ 0 w 2286" name="T8"/>
                <a:gd fmla="*/ 0 h 2121" name="T9"/>
              </a:gdLst>
              <a:ahLst/>
              <a:cxnLst/>
              <a:rect l="0" t="0" r="r" b="b"/>
              <a:pathLst>
                <a:path w="2286" h="2121">
                  <a:moveTo>
                    <a:pt x="0" y="0"/>
                  </a:moveTo>
                  <a:lnTo>
                    <a:pt x="2111" y="2120"/>
                  </a:lnTo>
                  <a:lnTo>
                    <a:pt x="2285" y="1945"/>
                  </a:lnTo>
                  <a:lnTo>
                    <a:pt x="348" y="0"/>
                  </a:lnTo>
                  <a:lnTo>
                    <a:pt x="0" y="0"/>
                  </a:lnTo>
                </a:path>
              </a:pathLst>
            </a:custGeom>
            <a:solidFill>
              <a:srgbClr val="0066ff">
                <a:alpha val="50195"/>
              </a:srgbClr>
            </a:solidFill>
            <a:ln>
              <a:noFill/>
            </a:ln>
          </p:spPr>
          <p:txBody>
            <a:bodyPr wrap="none" rtlCol="0" anchor="ctr"/>
            <a:lstStyle/>
            <a:p>
              <a:pPr algn="ctr"/>
              <a:endParaRPr lang="zh-CN" altLang="en-US"/>
            </a:p>
          </p:txBody>
        </p:sp>
      </p:grpSp>
      <p:sp>
        <p:nvSpPr>
          <p:cNvPr id="2051" name=""/>
          <p:cNvSpPr>
            <a:spLocks noGrp="1" noChangeAspect="0"/>
          </p:cNvSpPr>
          <p:nvPr>
            <p:ph type="title" sz="full" idx="0"/>
          </p:nvPr>
        </p:nvSpPr>
        <p:spPr>
          <a:xfrm>
            <a:off x="685800" y="228600"/>
            <a:ext cx="7772400" cy="1219200"/>
          </a:xfrm>
          <a:prstGeom prst="rect">
            <a:avLst/>
          </a:prstGeom>
          <a:noFill/>
          <a:ln>
            <a:noFill/>
          </a:ln>
        </p:spPr>
        <p:txBody>
          <a:bodyPr lIns="92075" rIns="92075" tIns="46038" bIns="46038" anchor="ctr"/>
          <a:lstStyle/>
          <a:p>
            <a:pPr lvl="0"/>
            <a:r>
              <a:rPr lang="zh-CN" altLang="en-US" dirty="0"/>
              <a:t>单击此处编辑母版标题样式</a:t>
            </a:r>
          </a:p>
        </p:txBody>
      </p:sp>
      <p:sp>
        <p:nvSpPr>
          <p:cNvPr id="2052" name=""/>
          <p:cNvSpPr>
            <a:spLocks noGrp="1" noChangeAspect="0"/>
          </p:cNvSpPr>
          <p:nvPr>
            <p:ph type="body" sz="full" idx="1"/>
          </p:nvPr>
        </p:nvSpPr>
        <p:spPr>
          <a:xfrm>
            <a:off x="685800" y="1641475"/>
            <a:ext cx="7772400" cy="4454525"/>
          </a:xfrm>
          <a:prstGeom prst="rect">
            <a:avLst/>
          </a:prstGeom>
          <a:noFill/>
          <a:ln>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053" name=""/>
          <p:cNvSpPr>
            <a:spLocks noGrp="1" noChangeAspect="0"/>
          </p:cNvSpPr>
          <p:nvPr>
            <p:ph type="dt" sz="half" idx="2"/>
          </p:nvPr>
        </p:nvSpPr>
        <p:spPr>
          <a:xfrm>
            <a:off x="685800" y="6248400"/>
            <a:ext cx="1905000" cy="457200"/>
          </a:xfrm>
          <a:prstGeom prst="rect">
            <a:avLst/>
          </a:prstGeom>
          <a:noFill/>
          <a:ln>
            <a:noFill/>
          </a:ln>
        </p:spPr>
        <p:txBody>
          <a:bodyPr/>
          <a:lstStyle/>
          <a:p>
            <a:pPr>
              <a:spcBef>
                <a:spcPct val="50000"/>
              </a:spcBef>
            </a:pPr>
            <a:fld type="datetime1" id="{12FF1C42-D199-3053-1149-587298610EC3}">
              <a:rPr lang="zh-CN" altLang="en-US" sz="1400" dirty="0"/>
              <a:t>2016/6/22</a:t>
            </a:fld>
          </a:p>
        </p:txBody>
      </p:sp>
      <p:sp>
        <p:nvSpPr>
          <p:cNvPr id="2054" name=""/>
          <p:cNvSpPr>
            <a:spLocks noGrp="1" noChangeAspect="0"/>
          </p:cNvSpPr>
          <p:nvPr>
            <p:ph type="ftr" sz="quarter" idx="3"/>
          </p:nvPr>
        </p:nvSpPr>
        <p:spPr>
          <a:xfrm>
            <a:off x="3124200" y="6248400"/>
            <a:ext cx="2895600" cy="457200"/>
          </a:xfrm>
          <a:prstGeom prst="rect">
            <a:avLst/>
          </a:prstGeom>
          <a:noFill/>
          <a:ln>
            <a:noFill/>
          </a:ln>
        </p:spPr>
        <p:txBody>
          <a:bodyPr/>
          <a:lstStyle/>
          <a:p>
            <a:pPr algn="ctr">
              <a:spcBef>
                <a:spcPct val="50000"/>
              </a:spcBef>
            </a:pPr>
            <a:endParaRPr lang="zh-CN" altLang="en-US" sz="1400" dirty="0"/>
          </a:p>
        </p:txBody>
      </p:sp>
      <p:sp>
        <p:nvSpPr>
          <p:cNvPr id="2055" name=""/>
          <p:cNvSpPr>
            <a:spLocks noGrp="1" noChangeAspect="0"/>
          </p:cNvSpPr>
          <p:nvPr>
            <p:ph type="sldNum" sz="quarter" idx="4"/>
          </p:nvPr>
        </p:nvSpPr>
        <p:spPr>
          <a:xfrm>
            <a:off x="6553200" y="6248400"/>
            <a:ext cx="1905000" cy="457200"/>
          </a:xfrm>
          <a:prstGeom prst="rect">
            <a:avLst/>
          </a:prstGeom>
          <a:noFill/>
          <a:ln>
            <a:noFill/>
          </a:ln>
        </p:spPr>
        <p:txBody>
          <a:bodyPr/>
          <a:lstStyle/>
          <a:p>
            <a:pPr algn="r">
              <a:spcBef>
                <a:spcPct val="50000"/>
              </a:spcBef>
            </a:pPr>
            <a:fld type="slidenum" id="{12FF1C42-D199-3055-1149-587298610EC3}">
              <a:rPr lang="zh-CN" altLang="en-US" sz="1400" dirty="0"/>
              <a:t>43</a:t>
            </a:fld>
          </a:p>
        </p:txBody>
      </p:sp>
    </p:spTree>
  </p:cSld>
</p:sldLayout>
</file>

<file path=ppt/slideLayouts/slideLayoutmaster9.xml><?xml version="1.0" encoding="utf-8"?>
<p:sldLayout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bg>
      <p:bgPr>
        <a:gradFill>
          <a:gsLst>
            <a:gs pos="0">
              <a:srgbClr val="0066ff"/>
            </a:gs>
            <a:gs pos="100000">
              <a:srgbClr val="000000"/>
            </a:gs>
          </a:gsLst>
          <a:lin ang="5400000" scaled="1"/>
        </a:gradFill>
      </p:bgPr>
    </p:bg>
    <p:spTree>
      <p:nvGrpSpPr>
        <p:cNvPr id="1024" name=""/>
        <p:cNvGrpSpPr>
          <a:grpSpLocks/>
        </p:cNvGrpSpPr>
        <p:nvPr/>
      </p:nvGrpSpPr>
      <p:grpSpPr>
        <a:xfrm/>
      </p:grpSpPr>
      <p:grpSp>
        <p:nvGrpSpPr>
          <p:cNvPr id="1026" name=""/>
          <p:cNvGrpSpPr>
            <a:grpSpLocks noChangeAspect="0"/>
          </p:cNvGrpSpPr>
          <p:nvPr/>
        </p:nvGrpSpPr>
        <p:grpSpPr>
          <a:xfrm>
            <a:off x="0" y="0"/>
            <a:ext cx="8478838" cy="6173788"/>
            <a:chOff x="0" y="0"/>
            <a:chExt cy="3889" cx="5341"/>
          </a:xfrm>
        </p:grpSpPr>
        <p:sp>
          <p:nvSpPr>
            <p:cNvPr id="1032" name=""/>
            <p:cNvSpPr>
              <a:spLocks noChangeAspect="0"/>
            </p:cNvSpPr>
            <p:nvPr/>
          </p:nvSpPr>
          <p:spPr bwMode="auto">
            <a:xfrm rot="0">
              <a:off x="0" y="0"/>
              <a:ext cx="3863" cy="3889"/>
            </a:xfrm>
            <a:custGeom>
              <a:avLst/>
              <a:gdLst>
                <a:gd fmla="*/ 3862 w 3863" name="T0"/>
                <a:gd fmla="*/ 3418 h 3889" name="T1"/>
                <a:gd fmla="*/ 457 w 3863" name="T2"/>
                <a:gd fmla="*/ 0 h 3889" name="T3"/>
                <a:gd fmla="*/ 0 w 3863" name="T4"/>
                <a:gd fmla="*/ 0 h 3889" name="T5"/>
                <a:gd fmla="*/ 0 w 3863" name="T6"/>
                <a:gd fmla="*/ 481 h 3889" name="T7"/>
                <a:gd fmla="*/ 3394 w 3863" name="T8"/>
                <a:gd fmla="*/ 3888 h 3889" name="T9"/>
                <a:gd fmla="*/ 3862 w 3863" name="T10"/>
                <a:gd fmla="*/ 3418 h 3889" name="T11"/>
              </a:gdLst>
              <a:ahLst/>
              <a:cxnLst/>
              <a:rect l="0" t="0" r="r" b="b"/>
              <a:pathLst>
                <a:path w="3863" h="3889">
                  <a:moveTo>
                    <a:pt x="3862" y="3418"/>
                  </a:moveTo>
                  <a:lnTo>
                    <a:pt x="457" y="0"/>
                  </a:lnTo>
                  <a:lnTo>
                    <a:pt x="0" y="0"/>
                  </a:lnTo>
                  <a:lnTo>
                    <a:pt x="0" y="481"/>
                  </a:lnTo>
                  <a:lnTo>
                    <a:pt x="3394" y="3888"/>
                  </a:lnTo>
                  <a:lnTo>
                    <a:pt x="3862" y="3418"/>
                  </a:lnTo>
                </a:path>
              </a:pathLst>
            </a:custGeom>
            <a:solidFill>
              <a:srgbClr val="0066ff">
                <a:alpha val="50195"/>
              </a:srgbClr>
            </a:solidFill>
            <a:ln>
              <a:noFill/>
            </a:ln>
          </p:spPr>
          <p:txBody>
            <a:bodyPr wrap="none" rtlCol="0" anchor="ctr"/>
            <a:lstStyle/>
            <a:p>
              <a:pPr algn="ctr"/>
              <a:endParaRPr lang="zh-CN" altLang="en-US"/>
            </a:p>
          </p:txBody>
        </p:sp>
        <p:sp>
          <p:nvSpPr>
            <p:cNvPr id="1033" name=""/>
            <p:cNvSpPr>
              <a:spLocks noChangeAspect="0"/>
            </p:cNvSpPr>
            <p:nvPr/>
          </p:nvSpPr>
          <p:spPr bwMode="auto">
            <a:xfrm rot="0">
              <a:off x="860" y="0"/>
              <a:ext cx="3394" cy="3223"/>
            </a:xfrm>
            <a:custGeom>
              <a:avLst/>
              <a:gdLst>
                <a:gd fmla="*/ 370 w 3394" name="T0"/>
                <a:gd fmla="*/ 0 h 3223" name="T1"/>
                <a:gd fmla="*/ 3393 w 3394" name="T2"/>
                <a:gd fmla="*/ 3036 h 3223" name="T3"/>
                <a:gd fmla="*/ 3208 w 3394" name="T4"/>
                <a:gd fmla="*/ 3222 h 3223" name="T5"/>
                <a:gd fmla="*/ 0 w 3394" name="T6"/>
                <a:gd fmla="*/ 0 h 3223" name="T7"/>
                <a:gd fmla="*/ 370 w 3394" name="T8"/>
                <a:gd fmla="*/ 0 h 3223" name="T9"/>
              </a:gdLst>
              <a:ahLst/>
              <a:cxnLst/>
              <a:rect l="0" t="0" r="r" b="b"/>
              <a:pathLst>
                <a:path w="3394" h="3223">
                  <a:moveTo>
                    <a:pt x="370" y="0"/>
                  </a:moveTo>
                  <a:lnTo>
                    <a:pt x="3393" y="3036"/>
                  </a:lnTo>
                  <a:lnTo>
                    <a:pt x="3208" y="3222"/>
                  </a:lnTo>
                  <a:lnTo>
                    <a:pt x="0" y="0"/>
                  </a:lnTo>
                  <a:lnTo>
                    <a:pt x="370" y="0"/>
                  </a:lnTo>
                </a:path>
              </a:pathLst>
            </a:custGeom>
            <a:solidFill>
              <a:srgbClr val="0066ff">
                <a:alpha val="50195"/>
              </a:srgbClr>
            </a:solidFill>
            <a:ln>
              <a:noFill/>
            </a:ln>
          </p:spPr>
          <p:txBody>
            <a:bodyPr wrap="none" rtlCol="0" anchor="ctr"/>
            <a:lstStyle/>
            <a:p>
              <a:pPr algn="ctr"/>
              <a:endParaRPr lang="zh-CN" altLang="en-US"/>
            </a:p>
          </p:txBody>
        </p:sp>
        <p:sp>
          <p:nvSpPr>
            <p:cNvPr id="1034" name=""/>
            <p:cNvSpPr>
              <a:spLocks noChangeAspect="0"/>
            </p:cNvSpPr>
            <p:nvPr/>
          </p:nvSpPr>
          <p:spPr bwMode="auto">
            <a:xfrm rot="0">
              <a:off x="2187" y="0"/>
              <a:ext cx="2859" cy="2556"/>
            </a:xfrm>
            <a:custGeom>
              <a:avLst/>
              <a:gdLst>
                <a:gd fmla="*/ 630 w 2859" name="T0"/>
                <a:gd fmla="*/ 0 h 2556" name="T1"/>
                <a:gd fmla="*/ 2858 w 2859" name="T2"/>
                <a:gd fmla="*/ 2238 h 2556" name="T3"/>
                <a:gd fmla="*/ 2543 w 2859" name="T4"/>
                <a:gd fmla="*/ 2555 h 2556" name="T5"/>
                <a:gd fmla="*/ 0 w 2859" name="T6"/>
                <a:gd fmla="*/ 0 h 2556" name="T7"/>
                <a:gd fmla="*/ 630 w 2859" name="T8"/>
                <a:gd fmla="*/ 0 h 2556" name="T9"/>
              </a:gdLst>
              <a:ahLst/>
              <a:cxnLst/>
              <a:rect l="0" t="0" r="r" b="b"/>
              <a:pathLst>
                <a:path w="2859" h="2556">
                  <a:moveTo>
                    <a:pt x="630" y="0"/>
                  </a:moveTo>
                  <a:lnTo>
                    <a:pt x="2858" y="2238"/>
                  </a:lnTo>
                  <a:lnTo>
                    <a:pt x="2543" y="2555"/>
                  </a:lnTo>
                  <a:lnTo>
                    <a:pt x="0" y="0"/>
                  </a:lnTo>
                  <a:lnTo>
                    <a:pt x="630" y="0"/>
                  </a:lnTo>
                </a:path>
              </a:pathLst>
            </a:custGeom>
            <a:solidFill>
              <a:srgbClr val="0066ff">
                <a:alpha val="50195"/>
              </a:srgbClr>
            </a:solidFill>
            <a:ln>
              <a:noFill/>
            </a:ln>
          </p:spPr>
          <p:txBody>
            <a:bodyPr wrap="none" rtlCol="0" anchor="ctr"/>
            <a:lstStyle/>
            <a:p>
              <a:pPr algn="ctr"/>
              <a:endParaRPr lang="zh-CN" altLang="en-US"/>
            </a:p>
          </p:txBody>
        </p:sp>
        <p:sp>
          <p:nvSpPr>
            <p:cNvPr id="1035" name=""/>
            <p:cNvSpPr>
              <a:spLocks noChangeAspect="0"/>
            </p:cNvSpPr>
            <p:nvPr/>
          </p:nvSpPr>
          <p:spPr bwMode="auto">
            <a:xfrm rot="0">
              <a:off x="3055" y="0"/>
              <a:ext cx="2286" cy="2121"/>
            </a:xfrm>
            <a:custGeom>
              <a:avLst/>
              <a:gdLst>
                <a:gd fmla="*/ 0 w 2286" name="T0"/>
                <a:gd fmla="*/ 0 h 2121" name="T1"/>
                <a:gd fmla="*/ 2111 w 2286" name="T2"/>
                <a:gd fmla="*/ 2120 h 2121" name="T3"/>
                <a:gd fmla="*/ 2285 w 2286" name="T4"/>
                <a:gd fmla="*/ 1945 h 2121" name="T5"/>
                <a:gd fmla="*/ 348 w 2286" name="T6"/>
                <a:gd fmla="*/ 0 h 2121" name="T7"/>
                <a:gd fmla="*/ 0 w 2286" name="T8"/>
                <a:gd fmla="*/ 0 h 2121" name="T9"/>
              </a:gdLst>
              <a:ahLst/>
              <a:cxnLst/>
              <a:rect l="0" t="0" r="r" b="b"/>
              <a:pathLst>
                <a:path w="2286" h="2121">
                  <a:moveTo>
                    <a:pt x="0" y="0"/>
                  </a:moveTo>
                  <a:lnTo>
                    <a:pt x="2111" y="2120"/>
                  </a:lnTo>
                  <a:lnTo>
                    <a:pt x="2285" y="1945"/>
                  </a:lnTo>
                  <a:lnTo>
                    <a:pt x="348" y="0"/>
                  </a:lnTo>
                  <a:lnTo>
                    <a:pt x="0" y="0"/>
                  </a:lnTo>
                </a:path>
              </a:pathLst>
            </a:custGeom>
            <a:solidFill>
              <a:srgbClr val="0066ff">
                <a:alpha val="50195"/>
              </a:srgbClr>
            </a:solidFill>
            <a:ln>
              <a:noFill/>
            </a:ln>
          </p:spPr>
          <p:txBody>
            <a:bodyPr wrap="none" rtlCol="0" anchor="ctr"/>
            <a:lstStyle/>
            <a:p>
              <a:pPr algn="ctr"/>
              <a:endParaRPr lang="zh-CN" altLang="en-US"/>
            </a:p>
          </p:txBody>
        </p:sp>
      </p:grpSp>
      <p:sp>
        <p:nvSpPr>
          <p:cNvPr id="1027" name=""/>
          <p:cNvSpPr>
            <a:spLocks noGrp="1" noChangeAspect="0"/>
          </p:cNvSpPr>
          <p:nvPr>
            <p:ph type="title" sz="full" idx="0"/>
          </p:nvPr>
        </p:nvSpPr>
        <p:spPr>
          <a:xfrm>
            <a:off x="685800" y="228600"/>
            <a:ext cx="7772400" cy="1219200"/>
          </a:xfrm>
          <a:prstGeom prst="rect">
            <a:avLst/>
          </a:prstGeom>
          <a:noFill/>
          <a:ln>
            <a:noFill/>
          </a:ln>
        </p:spPr>
        <p:txBody>
          <a:bodyPr lIns="92075" rIns="92075" tIns="46038" bIns="46038" anchor="ctr"/>
          <a:lstStyle/>
          <a:p>
            <a:pPr lvl="0"/>
            <a:r>
              <a:rPr lang="zh-CN" altLang="en-US" dirty="0"/>
              <a:t>单击此处编辑母版标题样式</a:t>
            </a:r>
          </a:p>
        </p:txBody>
      </p:sp>
      <p:sp>
        <p:nvSpPr>
          <p:cNvPr id="1028" name=""/>
          <p:cNvSpPr>
            <a:spLocks noGrp="1" noChangeAspect="0"/>
          </p:cNvSpPr>
          <p:nvPr>
            <p:ph type="dt" sz="half" idx="2"/>
          </p:nvPr>
        </p:nvSpPr>
        <p:spPr>
          <a:xfrm>
            <a:off x="685800" y="6248400"/>
            <a:ext cx="1905000" cy="457200"/>
          </a:xfrm>
          <a:prstGeom prst="rect">
            <a:avLst/>
          </a:prstGeom>
          <a:noFill/>
          <a:ln>
            <a:noFill/>
          </a:ln>
        </p:spPr>
        <p:txBody>
          <a:bodyPr/>
          <a:lstStyle/>
          <a:p>
            <a:pPr>
              <a:spcBef>
                <a:spcPct val="50000"/>
              </a:spcBef>
            </a:pPr>
            <a:fld type="datetime2" id="{12FF1C42-D199-2028-1009-587298610EC3}">
              <a:rPr lang="zh-CN" altLang="en-US" sz="1400" dirty="0"/>
              <a:t>2016年 6月22日</a:t>
            </a:fld>
          </a:p>
        </p:txBody>
      </p:sp>
      <p:sp>
        <p:nvSpPr>
          <p:cNvPr id="1029" name=""/>
          <p:cNvSpPr>
            <a:spLocks noGrp="1" noChangeAspect="0"/>
          </p:cNvSpPr>
          <p:nvPr>
            <p:ph type="ftr" sz="quarter" idx="3"/>
          </p:nvPr>
        </p:nvSpPr>
        <p:spPr>
          <a:xfrm>
            <a:off x="3124200" y="6248400"/>
            <a:ext cx="2895600" cy="457200"/>
          </a:xfrm>
          <a:prstGeom prst="rect">
            <a:avLst/>
          </a:prstGeom>
          <a:noFill/>
          <a:ln>
            <a:noFill/>
          </a:ln>
        </p:spPr>
        <p:txBody>
          <a:bodyPr/>
          <a:lstStyle/>
          <a:p>
            <a:pPr algn="ctr">
              <a:spcBef>
                <a:spcPct val="50000"/>
              </a:spcBef>
            </a:pPr>
            <a:endParaRPr lang="en-US" altLang="zh-CN" sz="1400" dirty="0"/>
          </a:p>
        </p:txBody>
      </p:sp>
      <p:sp>
        <p:nvSpPr>
          <p:cNvPr id="1030" name=""/>
          <p:cNvSpPr>
            <a:spLocks noGrp="1" noChangeAspect="0"/>
          </p:cNvSpPr>
          <p:nvPr>
            <p:ph type="sldNum" sz="quarter" idx="4"/>
          </p:nvPr>
        </p:nvSpPr>
        <p:spPr>
          <a:xfrm>
            <a:off x="6553200" y="6248400"/>
            <a:ext cx="1905000" cy="457200"/>
          </a:xfrm>
          <a:prstGeom prst="rect">
            <a:avLst/>
          </a:prstGeom>
          <a:noFill/>
          <a:ln>
            <a:noFill/>
          </a:ln>
        </p:spPr>
        <p:txBody>
          <a:bodyPr/>
          <a:lstStyle/>
          <a:p>
            <a:pPr algn="r">
              <a:spcBef>
                <a:spcPct val="50000"/>
              </a:spcBef>
            </a:pPr>
            <a:fld type="slidenum" id="{12FF1C42-D199-2030-1009-587298610EC3}">
              <a:rPr lang="en-US" altLang="zh-CN" sz="1400" dirty="0"/>
              <a:t>0</a:t>
            </a:fld>
          </a:p>
        </p:txBody>
      </p:sp>
      <p:sp>
        <p:nvSpPr>
          <p:cNvPr id="1031" name=""/>
          <p:cNvSpPr>
            <a:spLocks noGrp="1" noChangeAspect="0"/>
          </p:cNvSpPr>
          <p:nvPr>
            <p:ph type="body" sz="full" idx="1"/>
          </p:nvPr>
        </p:nvSpPr>
        <p:spPr>
          <a:xfrm>
            <a:off x="685800" y="1641475"/>
            <a:ext cx="7772400" cy="4454525"/>
          </a:xfrm>
          <a:prstGeom prst="rect">
            <a:avLst/>
          </a:prstGeom>
          <a:noFill/>
          <a:ln>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sldLayout>
</file>

<file path=ppt/slideMasters/_rels/slideMaster149.xml.rels><?xml version="1.0" encoding="UTF-8" standalone="yes" ?><Relationships xmlns="http://schemas.openxmlformats.org/package/2006/relationships"><Relationship Id="rId1" Type="http://schemas.openxmlformats.org/officeDocument/2006/relationships/theme" Target="../theme/theme149.xml" /><Relationship Id="rId2" Type="http://schemas.openxmlformats.org/officeDocument/2006/relationships/slideLayout" Target="../slideLayouts/slideLayout2384.xml" /><Relationship Id="rId3" Type="http://schemas.openxmlformats.org/officeDocument/2006/relationships/slideLayout" Target="../slideLayouts/slideLayout2385.xml" /><Relationship Id="rId4" Type="http://schemas.openxmlformats.org/officeDocument/2006/relationships/slideLayout" Target="../slideLayouts/slideLayout2386.xml" /><Relationship Id="rId5" Type="http://schemas.openxmlformats.org/officeDocument/2006/relationships/slideLayout" Target="../slideLayouts/slideLayout2387.xml" /><Relationship Id="rId6" Type="http://schemas.openxmlformats.org/officeDocument/2006/relationships/slideLayout" Target="../slideLayouts/slideLayout2388.xml" /><Relationship Id="rId7" Type="http://schemas.openxmlformats.org/officeDocument/2006/relationships/slideLayout" Target="../slideLayouts/slideLayout2389.xml" /><Relationship Id="rId8" Type="http://schemas.openxmlformats.org/officeDocument/2006/relationships/slideLayout" Target="../slideLayouts/slideLayout2390.xml" /><Relationship Id="rId9" Type="http://schemas.openxmlformats.org/officeDocument/2006/relationships/slideLayout" Target="../slideLayouts/slideLayout2391.xml" /><Relationship Id="rId10" Type="http://schemas.openxmlformats.org/officeDocument/2006/relationships/slideLayout" Target="../slideLayouts/slideLayout2392.xml" /><Relationship Id="rId11" Type="http://schemas.openxmlformats.org/officeDocument/2006/relationships/slideLayout" Target="../slideLayouts/slideLayout2393.xml" /><Relationship Id="rId12" Type="http://schemas.openxmlformats.org/officeDocument/2006/relationships/slideLayout" Target="../slideLayouts/slideLayout2394.xml" /><Relationship Id="rId13" Type="http://schemas.openxmlformats.org/officeDocument/2006/relationships/slideLayout" Target="../slideLayouts/slideLayoutmaster149.xml" /></Relationships>
</file>

<file path=ppt/slideMasters/_rels/slideMaster9.xml.rels><?xml version="1.0" encoding="UTF-8" standalone="yes" ?><Relationships xmlns="http://schemas.openxmlformats.org/package/2006/relationships"><Relationship Id="rId1" Type="http://schemas.openxmlformats.org/officeDocument/2006/relationships/theme" Target="../theme/theme9.xml" /><Relationship Id="rId2" Type="http://schemas.openxmlformats.org/officeDocument/2006/relationships/slideLayout" Target="../slideLayouts/slideLayout144.xml" /><Relationship Id="rId3" Type="http://schemas.openxmlformats.org/officeDocument/2006/relationships/slideLayout" Target="../slideLayouts/slideLayout145.xml" /><Relationship Id="rId4" Type="http://schemas.openxmlformats.org/officeDocument/2006/relationships/slideLayout" Target="../slideLayouts/slideLayout146.xml" /><Relationship Id="rId5" Type="http://schemas.openxmlformats.org/officeDocument/2006/relationships/slideLayout" Target="../slideLayouts/slideLayout147.xml" /><Relationship Id="rId6" Type="http://schemas.openxmlformats.org/officeDocument/2006/relationships/slideLayout" Target="../slideLayouts/slideLayout148.xml" /><Relationship Id="rId7" Type="http://schemas.openxmlformats.org/officeDocument/2006/relationships/slideLayout" Target="../slideLayouts/slideLayout149.xml" /><Relationship Id="rId8" Type="http://schemas.openxmlformats.org/officeDocument/2006/relationships/slideLayout" Target="../slideLayouts/slideLayout150.xml" /><Relationship Id="rId9" Type="http://schemas.openxmlformats.org/officeDocument/2006/relationships/slideLayout" Target="../slideLayouts/slideLayout151.xml" /><Relationship Id="rId10" Type="http://schemas.openxmlformats.org/officeDocument/2006/relationships/slideLayout" Target="../slideLayouts/slideLayout152.xml" /><Relationship Id="rId11" Type="http://schemas.openxmlformats.org/officeDocument/2006/relationships/slideLayout" Target="../slideLayouts/slideLayout153.xml" /><Relationship Id="rId12" Type="http://schemas.openxmlformats.org/officeDocument/2006/relationships/slideLayout" Target="../slideLayouts/slideLayout154.xml" /><Relationship Id="rId13" Type="http://schemas.openxmlformats.org/officeDocument/2006/relationships/slideLayout" Target="../slideLayouts/slideLayoutmaster9.xml" /></Relationships>
</file>

<file path=ppt/slideMasters/slideMaster149.xml><?xml version="1.0" encoding="utf-8"?>
<p:sldMaster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bg>
      <p:bgPr>
        <a:gradFill>
          <a:gsLst>
            <a:gs pos="0">
              <a:srgbClr val="0066ff"/>
            </a:gs>
            <a:gs pos="100000">
              <a:srgbClr val="000000"/>
            </a:gs>
          </a:gsLst>
          <a:lin ang="5400000" scaled="1"/>
        </a:gradFill>
      </p:bgPr>
    </p:bg>
    <p:spTree>
      <p:nvGrpSpPr>
        <p:cNvPr id="2048" name=""/>
        <p:cNvGrpSpPr>
          <a:grpSpLocks/>
        </p:cNvGrpSpPr>
        <p:nvPr/>
      </p:nvGrpSpPr>
      <p:grpSpPr>
        <a:xfrm/>
      </p:grpSpPr>
      <p:grpSp>
        <p:nvGrpSpPr>
          <p:cNvPr id="2050" name=""/>
          <p:cNvGrpSpPr>
            <a:grpSpLocks noChangeAspect="0"/>
          </p:cNvGrpSpPr>
          <p:nvPr/>
        </p:nvGrpSpPr>
        <p:grpSpPr>
          <a:xfrm>
            <a:off x="0" y="0"/>
            <a:ext cx="8478838" cy="6173788"/>
            <a:chOff x="0" y="0"/>
            <a:chExt cy="3889" cx="5341"/>
          </a:xfrm>
        </p:grpSpPr>
        <p:sp>
          <p:nvSpPr>
            <p:cNvPr id="2056" name=""/>
            <p:cNvSpPr>
              <a:spLocks noChangeAspect="0"/>
            </p:cNvSpPr>
            <p:nvPr/>
          </p:nvSpPr>
          <p:spPr bwMode="auto">
            <a:xfrm rot="0">
              <a:off x="0" y="0"/>
              <a:ext cx="3863" cy="3889"/>
            </a:xfrm>
            <a:custGeom>
              <a:avLst/>
              <a:gdLst>
                <a:gd fmla="*/ 3862 w 3863" name="T0"/>
                <a:gd fmla="*/ 3418 h 3889" name="T1"/>
                <a:gd fmla="*/ 457 w 3863" name="T2"/>
                <a:gd fmla="*/ 0 h 3889" name="T3"/>
                <a:gd fmla="*/ 0 w 3863" name="T4"/>
                <a:gd fmla="*/ 0 h 3889" name="T5"/>
                <a:gd fmla="*/ 0 w 3863" name="T6"/>
                <a:gd fmla="*/ 481 h 3889" name="T7"/>
                <a:gd fmla="*/ 3394 w 3863" name="T8"/>
                <a:gd fmla="*/ 3888 h 3889" name="T9"/>
                <a:gd fmla="*/ 3862 w 3863" name="T10"/>
                <a:gd fmla="*/ 3418 h 3889" name="T11"/>
              </a:gdLst>
              <a:ahLst/>
              <a:cxnLst/>
              <a:rect l="0" t="0" r="r" b="b"/>
              <a:pathLst>
                <a:path w="3863" h="3889">
                  <a:moveTo>
                    <a:pt x="3862" y="3418"/>
                  </a:moveTo>
                  <a:lnTo>
                    <a:pt x="457" y="0"/>
                  </a:lnTo>
                  <a:lnTo>
                    <a:pt x="0" y="0"/>
                  </a:lnTo>
                  <a:lnTo>
                    <a:pt x="0" y="481"/>
                  </a:lnTo>
                  <a:lnTo>
                    <a:pt x="3394" y="3888"/>
                  </a:lnTo>
                  <a:lnTo>
                    <a:pt x="3862" y="3418"/>
                  </a:lnTo>
                </a:path>
              </a:pathLst>
            </a:custGeom>
            <a:solidFill>
              <a:srgbClr val="0066ff">
                <a:alpha val="50195"/>
              </a:srgbClr>
            </a:solidFill>
            <a:ln>
              <a:noFill/>
            </a:ln>
          </p:spPr>
          <p:txBody>
            <a:bodyPr wrap="none" rtlCol="0" anchor="ctr"/>
            <a:lstStyle/>
            <a:p>
              <a:pPr algn="ctr"/>
              <a:endParaRPr lang="zh-CN" altLang="en-US"/>
            </a:p>
          </p:txBody>
        </p:sp>
        <p:sp>
          <p:nvSpPr>
            <p:cNvPr id="2057" name=""/>
            <p:cNvSpPr>
              <a:spLocks noChangeAspect="0"/>
            </p:cNvSpPr>
            <p:nvPr/>
          </p:nvSpPr>
          <p:spPr bwMode="auto">
            <a:xfrm rot="0">
              <a:off x="860" y="0"/>
              <a:ext cx="3394" cy="3223"/>
            </a:xfrm>
            <a:custGeom>
              <a:avLst/>
              <a:gdLst>
                <a:gd fmla="*/ 370 w 3394" name="T0"/>
                <a:gd fmla="*/ 0 h 3223" name="T1"/>
                <a:gd fmla="*/ 3393 w 3394" name="T2"/>
                <a:gd fmla="*/ 3036 h 3223" name="T3"/>
                <a:gd fmla="*/ 3208 w 3394" name="T4"/>
                <a:gd fmla="*/ 3222 h 3223" name="T5"/>
                <a:gd fmla="*/ 0 w 3394" name="T6"/>
                <a:gd fmla="*/ 0 h 3223" name="T7"/>
                <a:gd fmla="*/ 370 w 3394" name="T8"/>
                <a:gd fmla="*/ 0 h 3223" name="T9"/>
              </a:gdLst>
              <a:ahLst/>
              <a:cxnLst/>
              <a:rect l="0" t="0" r="r" b="b"/>
              <a:pathLst>
                <a:path w="3394" h="3223">
                  <a:moveTo>
                    <a:pt x="370" y="0"/>
                  </a:moveTo>
                  <a:lnTo>
                    <a:pt x="3393" y="3036"/>
                  </a:lnTo>
                  <a:lnTo>
                    <a:pt x="3208" y="3222"/>
                  </a:lnTo>
                  <a:lnTo>
                    <a:pt x="0" y="0"/>
                  </a:lnTo>
                  <a:lnTo>
                    <a:pt x="370" y="0"/>
                  </a:lnTo>
                </a:path>
              </a:pathLst>
            </a:custGeom>
            <a:solidFill>
              <a:srgbClr val="0066ff">
                <a:alpha val="50195"/>
              </a:srgbClr>
            </a:solidFill>
            <a:ln>
              <a:noFill/>
            </a:ln>
          </p:spPr>
          <p:txBody>
            <a:bodyPr wrap="none" rtlCol="0" anchor="ctr"/>
            <a:lstStyle/>
            <a:p>
              <a:pPr algn="ctr"/>
              <a:endParaRPr lang="zh-CN" altLang="en-US"/>
            </a:p>
          </p:txBody>
        </p:sp>
        <p:sp>
          <p:nvSpPr>
            <p:cNvPr id="2058" name=""/>
            <p:cNvSpPr>
              <a:spLocks noChangeAspect="0"/>
            </p:cNvSpPr>
            <p:nvPr/>
          </p:nvSpPr>
          <p:spPr bwMode="auto">
            <a:xfrm rot="0">
              <a:off x="2187" y="0"/>
              <a:ext cx="2859" cy="2556"/>
            </a:xfrm>
            <a:custGeom>
              <a:avLst/>
              <a:gdLst>
                <a:gd fmla="*/ 630 w 2859" name="T0"/>
                <a:gd fmla="*/ 0 h 2556" name="T1"/>
                <a:gd fmla="*/ 2858 w 2859" name="T2"/>
                <a:gd fmla="*/ 2238 h 2556" name="T3"/>
                <a:gd fmla="*/ 2543 w 2859" name="T4"/>
                <a:gd fmla="*/ 2555 h 2556" name="T5"/>
                <a:gd fmla="*/ 0 w 2859" name="T6"/>
                <a:gd fmla="*/ 0 h 2556" name="T7"/>
                <a:gd fmla="*/ 630 w 2859" name="T8"/>
                <a:gd fmla="*/ 0 h 2556" name="T9"/>
              </a:gdLst>
              <a:ahLst/>
              <a:cxnLst/>
              <a:rect l="0" t="0" r="r" b="b"/>
              <a:pathLst>
                <a:path w="2859" h="2556">
                  <a:moveTo>
                    <a:pt x="630" y="0"/>
                  </a:moveTo>
                  <a:lnTo>
                    <a:pt x="2858" y="2238"/>
                  </a:lnTo>
                  <a:lnTo>
                    <a:pt x="2543" y="2555"/>
                  </a:lnTo>
                  <a:lnTo>
                    <a:pt x="0" y="0"/>
                  </a:lnTo>
                  <a:lnTo>
                    <a:pt x="630" y="0"/>
                  </a:lnTo>
                </a:path>
              </a:pathLst>
            </a:custGeom>
            <a:solidFill>
              <a:srgbClr val="0066ff">
                <a:alpha val="50195"/>
              </a:srgbClr>
            </a:solidFill>
            <a:ln>
              <a:noFill/>
            </a:ln>
          </p:spPr>
          <p:txBody>
            <a:bodyPr wrap="none" rtlCol="0" anchor="ctr"/>
            <a:lstStyle/>
            <a:p>
              <a:pPr algn="ctr"/>
              <a:endParaRPr lang="zh-CN" altLang="en-US"/>
            </a:p>
          </p:txBody>
        </p:sp>
        <p:sp>
          <p:nvSpPr>
            <p:cNvPr id="2059" name=""/>
            <p:cNvSpPr>
              <a:spLocks noChangeAspect="0"/>
            </p:cNvSpPr>
            <p:nvPr/>
          </p:nvSpPr>
          <p:spPr bwMode="auto">
            <a:xfrm rot="0">
              <a:off x="3055" y="0"/>
              <a:ext cx="2286" cy="2121"/>
            </a:xfrm>
            <a:custGeom>
              <a:avLst/>
              <a:gdLst>
                <a:gd fmla="*/ 0 w 2286" name="T0"/>
                <a:gd fmla="*/ 0 h 2121" name="T1"/>
                <a:gd fmla="*/ 2111 w 2286" name="T2"/>
                <a:gd fmla="*/ 2120 h 2121" name="T3"/>
                <a:gd fmla="*/ 2285 w 2286" name="T4"/>
                <a:gd fmla="*/ 1945 h 2121" name="T5"/>
                <a:gd fmla="*/ 348 w 2286" name="T6"/>
                <a:gd fmla="*/ 0 h 2121" name="T7"/>
                <a:gd fmla="*/ 0 w 2286" name="T8"/>
                <a:gd fmla="*/ 0 h 2121" name="T9"/>
              </a:gdLst>
              <a:ahLst/>
              <a:cxnLst/>
              <a:rect l="0" t="0" r="r" b="b"/>
              <a:pathLst>
                <a:path w="2286" h="2121">
                  <a:moveTo>
                    <a:pt x="0" y="0"/>
                  </a:moveTo>
                  <a:lnTo>
                    <a:pt x="2111" y="2120"/>
                  </a:lnTo>
                  <a:lnTo>
                    <a:pt x="2285" y="1945"/>
                  </a:lnTo>
                  <a:lnTo>
                    <a:pt x="348" y="0"/>
                  </a:lnTo>
                  <a:lnTo>
                    <a:pt x="0" y="0"/>
                  </a:lnTo>
                </a:path>
              </a:pathLst>
            </a:custGeom>
            <a:solidFill>
              <a:srgbClr val="0066ff">
                <a:alpha val="50195"/>
              </a:srgbClr>
            </a:solidFill>
            <a:ln>
              <a:noFill/>
            </a:ln>
          </p:spPr>
          <p:txBody>
            <a:bodyPr wrap="none" rtlCol="0" anchor="ctr"/>
            <a:lstStyle/>
            <a:p>
              <a:pPr algn="ctr"/>
              <a:endParaRPr lang="zh-CN" altLang="en-US"/>
            </a:p>
          </p:txBody>
        </p:sp>
      </p:grpSp>
      <p:sp>
        <p:nvSpPr>
          <p:cNvPr id="2051" name=""/>
          <p:cNvSpPr>
            <a:spLocks noGrp="1" noChangeAspect="0"/>
          </p:cNvSpPr>
          <p:nvPr>
            <p:ph type="title" sz="full" idx="0"/>
          </p:nvPr>
        </p:nvSpPr>
        <p:spPr>
          <a:xfrm>
            <a:off x="685800" y="228600"/>
            <a:ext cx="7772400" cy="1219200"/>
          </a:xfrm>
          <a:prstGeom prst="rect">
            <a:avLst/>
          </a:prstGeom>
          <a:noFill/>
          <a:ln>
            <a:noFill/>
          </a:ln>
        </p:spPr>
        <p:txBody>
          <a:bodyPr lIns="92075" rIns="92075" tIns="46038" bIns="46038" anchor="ctr"/>
          <a:lstStyle/>
          <a:p>
            <a:pPr lvl="0"/>
            <a:r>
              <a:rPr lang="zh-CN" altLang="en-US" dirty="0"/>
              <a:t>单击此处编辑母版标题样式</a:t>
            </a:r>
          </a:p>
        </p:txBody>
      </p:sp>
      <p:sp>
        <p:nvSpPr>
          <p:cNvPr id="2052" name=""/>
          <p:cNvSpPr>
            <a:spLocks noGrp="1" noChangeAspect="0"/>
          </p:cNvSpPr>
          <p:nvPr>
            <p:ph type="body" sz="full" idx="1"/>
          </p:nvPr>
        </p:nvSpPr>
        <p:spPr>
          <a:xfrm>
            <a:off x="685800" y="1641475"/>
            <a:ext cx="7772400" cy="4454525"/>
          </a:xfrm>
          <a:prstGeom prst="rect">
            <a:avLst/>
          </a:prstGeom>
          <a:noFill/>
          <a:ln>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2053" name=""/>
          <p:cNvSpPr>
            <a:spLocks noGrp="1" noChangeAspect="0"/>
          </p:cNvSpPr>
          <p:nvPr>
            <p:ph type="dt" sz="half" idx="2"/>
          </p:nvPr>
        </p:nvSpPr>
        <p:spPr>
          <a:xfrm>
            <a:off x="685800" y="6248400"/>
            <a:ext cx="1905000" cy="457200"/>
          </a:xfrm>
          <a:prstGeom prst="rect">
            <a:avLst/>
          </a:prstGeom>
          <a:noFill/>
          <a:ln>
            <a:noFill/>
          </a:ln>
        </p:spPr>
        <p:txBody>
          <a:bodyPr/>
          <a:lstStyle/>
          <a:p>
            <a:pPr>
              <a:spcBef>
                <a:spcPct val="50000"/>
              </a:spcBef>
            </a:pPr>
            <a:fld type="datetime1" id="{12FF1C42-D199-3053-1149-587298610EC3}">
              <a:rPr lang="zh-CN" altLang="en-US" sz="1400" dirty="0"/>
              <a:t>2016/6/22</a:t>
            </a:fld>
          </a:p>
        </p:txBody>
      </p:sp>
      <p:sp>
        <p:nvSpPr>
          <p:cNvPr id="2054" name=""/>
          <p:cNvSpPr>
            <a:spLocks noGrp="1" noChangeAspect="0"/>
          </p:cNvSpPr>
          <p:nvPr>
            <p:ph type="ftr" sz="quarter" idx="3"/>
          </p:nvPr>
        </p:nvSpPr>
        <p:spPr>
          <a:xfrm>
            <a:off x="3124200" y="6248400"/>
            <a:ext cx="2895600" cy="457200"/>
          </a:xfrm>
          <a:prstGeom prst="rect">
            <a:avLst/>
          </a:prstGeom>
          <a:noFill/>
          <a:ln>
            <a:noFill/>
          </a:ln>
        </p:spPr>
        <p:txBody>
          <a:bodyPr/>
          <a:lstStyle/>
          <a:p>
            <a:pPr algn="ctr">
              <a:spcBef>
                <a:spcPct val="50000"/>
              </a:spcBef>
            </a:pPr>
            <a:endParaRPr lang="zh-CN" altLang="en-US" sz="1400" dirty="0"/>
          </a:p>
        </p:txBody>
      </p:sp>
      <p:sp>
        <p:nvSpPr>
          <p:cNvPr id="2055" name=""/>
          <p:cNvSpPr>
            <a:spLocks noGrp="1" noChangeAspect="0"/>
          </p:cNvSpPr>
          <p:nvPr>
            <p:ph type="sldNum" sz="quarter" idx="4"/>
          </p:nvPr>
        </p:nvSpPr>
        <p:spPr>
          <a:xfrm>
            <a:off x="6553200" y="6248400"/>
            <a:ext cx="1905000" cy="457200"/>
          </a:xfrm>
          <a:prstGeom prst="rect">
            <a:avLst/>
          </a:prstGeom>
          <a:noFill/>
          <a:ln>
            <a:noFill/>
          </a:ln>
        </p:spPr>
        <p:txBody>
          <a:bodyPr/>
          <a:lstStyle/>
          <a:p>
            <a:pPr algn="r">
              <a:spcBef>
                <a:spcPct val="50000"/>
              </a:spcBef>
            </a:pPr>
            <a:fld type="slidenum" id="{12FF1C42-D199-3055-1149-587298610EC3}">
              <a:rPr lang="zh-CN" altLang="en-US" sz="1400" dirty="0"/>
              <a:t>43</a:t>
            </a:fld>
          </a:p>
        </p:txBody>
      </p:sp>
    </p:spTree>
  </p:cSld>
  <p:clrMap bg1="dk1" tx1="lt1" bg2="dk2" tx2="lt2" accent1="accent1" accent2="accent2" accent3="accent3" accent4="accent4" accent5="accent5" accent6="accent6" hlink="hlink" folHlink="folHlink"/>
  <p:sldLayoutIdLst>
    <p:sldLayoutId id="2147489112" r:id="rId2"/>
    <p:sldLayoutId id="2147489113" r:id="rId3"/>
    <p:sldLayoutId id="2147489114" r:id="rId4"/>
    <p:sldLayoutId id="2147489115" r:id="rId5"/>
    <p:sldLayoutId id="2147489116" r:id="rId6"/>
    <p:sldLayoutId id="2147489117" r:id="rId7"/>
    <p:sldLayoutId id="2147489118" r:id="rId8"/>
    <p:sldLayoutId id="2147489119" r:id="rId9"/>
    <p:sldLayoutId id="2147489120" r:id="rId10"/>
    <p:sldLayoutId id="2147489121" r:id="rId11"/>
    <p:sldLayoutId id="2147489122" r:id="rId12"/>
    <p:sldLayoutId id="2147489123" r:id="rId13"/>
  </p:sldLayoutIdLst>
  <p:txStyles>
    <p:titleStyle>
      <a:lvl1pPr indent="0" algn="ctr" fontAlgn="base" marL="0" eaLnBrk="0" hangingPunct="false" rtl="false">
        <a:lnSpc>
          <a:spcPct val="100000"/>
        </a:lnSpc>
        <a:spcBef>
          <a:spcPct val="0"/>
        </a:spcBef>
        <a:spcAft>
          <a:spcPct val="0"/>
        </a:spcAft>
        <a:buNone/>
        <a:defRPr sz="4400">
          <a:solidFill>
            <a:srgbClr val="ffff00"/>
          </a:solidFill>
          <a:latin charset="0" typeface="Times New Roman"/>
          <a:ea charset="-122" typeface="宋体"/>
        </a:defRPr>
      </a:lvl1pPr>
    </p:titleStyle>
    <p:bodyStyle>
      <a:lvl1pPr indent="-342900" algn="l" fontAlgn="base" marL="342900" eaLnBrk="0" hangingPunct="false" rtl="false">
        <a:lnSpc>
          <a:spcPct val="100000"/>
        </a:lnSpc>
        <a:spcBef>
          <a:spcPct val="20000"/>
        </a:spcBef>
        <a:spcAft>
          <a:spcPct val="0"/>
        </a:spcAft>
        <a:buClr>
          <a:srgbClr val="ffff00"/>
        </a:buClr>
        <a:buSzPct val="75000"/>
        <a:buFont charset="2" typeface="Wingdings"/>
        <a:buChar char="n"/>
        <a:defRPr sz="3200">
          <a:solidFill>
            <a:srgbClr val="ffffff"/>
          </a:solidFill>
          <a:latin charset="0" typeface="Times New Roman"/>
          <a:ea charset="-122" typeface="宋体"/>
        </a:defRPr>
      </a:lvl1pPr>
      <a:lvl2pPr indent="-285750" algn="l" fontAlgn="base" marL="742950" eaLnBrk="0" hangingPunct="false" rtl="false">
        <a:lnSpc>
          <a:spcPct val="100000"/>
        </a:lnSpc>
        <a:spcBef>
          <a:spcPct val="20000"/>
        </a:spcBef>
        <a:spcAft>
          <a:spcPct val="0"/>
        </a:spcAft>
        <a:buClr>
          <a:srgbClr val="ffffff"/>
        </a:buClr>
        <a:buChar char="–"/>
        <a:defRPr sz="2800">
          <a:solidFill>
            <a:srgbClr val="ffffff"/>
          </a:solidFill>
          <a:latin charset="0" typeface="Times New Roman"/>
          <a:ea charset="-122" typeface="宋体"/>
        </a:defRPr>
      </a:lvl2pPr>
      <a:lvl3pPr indent="-228600" algn="l" fontAlgn="base" marL="1143000" eaLnBrk="0" hangingPunct="false" rtl="false">
        <a:lnSpc>
          <a:spcPct val="100000"/>
        </a:lnSpc>
        <a:spcBef>
          <a:spcPct val="20000"/>
        </a:spcBef>
        <a:spcAft>
          <a:spcPct val="0"/>
        </a:spcAft>
        <a:buClr>
          <a:srgbClr val="ffffff"/>
        </a:buClr>
        <a:buChar char="»"/>
        <a:defRPr sz="2400">
          <a:solidFill>
            <a:srgbClr val="ffffff"/>
          </a:solidFill>
          <a:latin charset="0" typeface="Times New Roman"/>
          <a:ea charset="-122" typeface="宋体"/>
        </a:defRPr>
      </a:lvl3pPr>
      <a:lvl4pPr indent="-228600" algn="l" fontAlgn="base" marL="1600200" eaLnBrk="0" hangingPunct="false" rtl="false">
        <a:lnSpc>
          <a:spcPct val="100000"/>
        </a:lnSpc>
        <a:spcBef>
          <a:spcPct val="20000"/>
        </a:spcBef>
        <a:spcAft>
          <a:spcPct val="0"/>
        </a:spcAft>
        <a:buClr>
          <a:srgbClr val="ffff00"/>
        </a:buClr>
        <a:buSzPct val="75000"/>
        <a:buFont charset="2" typeface="Wingdings"/>
        <a:buChar char="n"/>
        <a:defRPr sz="2000">
          <a:solidFill>
            <a:srgbClr val="ffffff"/>
          </a:solidFill>
          <a:latin charset="0" typeface="Times New Roman"/>
          <a:ea charset="-122" typeface="宋体"/>
        </a:defRPr>
      </a:lvl4pPr>
      <a:lvl5pPr indent="-228600" algn="l" fontAlgn="base" marL="2057400" eaLnBrk="0" hangingPunct="false" rtl="false">
        <a:lnSpc>
          <a:spcPct val="100000"/>
        </a:lnSpc>
        <a:spcBef>
          <a:spcPct val="20000"/>
        </a:spcBef>
        <a:spcAft>
          <a:spcPct val="0"/>
        </a:spcAft>
        <a:buClr>
          <a:srgbClr val="ffffff"/>
        </a:buClr>
        <a:buChar char="–"/>
        <a:defRPr sz="2000">
          <a:solidFill>
            <a:srgbClr val="ffffff"/>
          </a:solidFill>
          <a:latin charset="0" typeface="Times New Roman"/>
          <a:ea charset="-122" typeface="宋体"/>
        </a:defRPr>
      </a:lvl5pPr>
    </p:bodyStyle>
    <p:otherStyle>
      <a:lvl1pPr indent="0" algn="l" fontAlgn="base" marL="0" eaLnBrk="1" hangingPunct="true" rtl="false">
        <a:lnSpc>
          <a:spcPct val="100000"/>
        </a:lnSpc>
        <a:spcBef>
          <a:spcPct val="0"/>
        </a:spcBef>
        <a:spcAft>
          <a:spcPct val="0"/>
        </a:spcAft>
        <a:buNone/>
        <a:defRPr sz="1800">
          <a:solidFill>
            <a:srgbClr val="ffffff"/>
          </a:solidFill>
          <a:latin charset="0" typeface="Times New Roman"/>
          <a:ea charset="-122" typeface="宋体"/>
        </a:defRPr>
      </a:lvl1pPr>
      <a:lvl2pPr indent="0" algn="l" fontAlgn="base" marL="457200" eaLnBrk="1" hangingPunct="true" rtl="false">
        <a:lnSpc>
          <a:spcPct val="100000"/>
        </a:lnSpc>
        <a:spcBef>
          <a:spcPct val="0"/>
        </a:spcBef>
        <a:spcAft>
          <a:spcPct val="0"/>
        </a:spcAft>
        <a:buNone/>
        <a:defRPr sz="1800">
          <a:solidFill>
            <a:srgbClr val="ffffff"/>
          </a:solidFill>
          <a:latin charset="0" typeface="Times New Roman"/>
          <a:ea charset="-122" typeface="宋体"/>
        </a:defRPr>
      </a:lvl2pPr>
      <a:lvl3pPr indent="0" algn="l" fontAlgn="base" marL="914400" eaLnBrk="1" hangingPunct="true" rtl="false">
        <a:lnSpc>
          <a:spcPct val="100000"/>
        </a:lnSpc>
        <a:spcBef>
          <a:spcPct val="0"/>
        </a:spcBef>
        <a:spcAft>
          <a:spcPct val="0"/>
        </a:spcAft>
        <a:buNone/>
        <a:defRPr sz="1800">
          <a:solidFill>
            <a:srgbClr val="ffffff"/>
          </a:solidFill>
          <a:latin charset="0" typeface="Times New Roman"/>
          <a:ea charset="-122" typeface="宋体"/>
        </a:defRPr>
      </a:lvl3pPr>
      <a:lvl4pPr indent="0" algn="l" fontAlgn="base" marL="1371600" eaLnBrk="1" hangingPunct="true" rtl="false">
        <a:lnSpc>
          <a:spcPct val="100000"/>
        </a:lnSpc>
        <a:spcBef>
          <a:spcPct val="0"/>
        </a:spcBef>
        <a:spcAft>
          <a:spcPct val="0"/>
        </a:spcAft>
        <a:buNone/>
        <a:defRPr sz="1800">
          <a:solidFill>
            <a:srgbClr val="ffffff"/>
          </a:solidFill>
          <a:latin charset="0" typeface="Times New Roman"/>
          <a:ea charset="-122" typeface="宋体"/>
        </a:defRPr>
      </a:lvl4pPr>
      <a:lvl5pPr indent="0" algn="l" fontAlgn="base" marL="1828800" eaLnBrk="1" hangingPunct="true" rtl="false">
        <a:lnSpc>
          <a:spcPct val="100000"/>
        </a:lnSpc>
        <a:spcBef>
          <a:spcPct val="0"/>
        </a:spcBef>
        <a:spcAft>
          <a:spcPct val="0"/>
        </a:spcAft>
        <a:buNone/>
        <a:defRPr sz="1800">
          <a:solidFill>
            <a:srgbClr val="ffffff"/>
          </a:solidFill>
          <a:latin charset="0" typeface="Times New Roman"/>
          <a:ea charset="-122" typeface="宋体"/>
        </a:defRPr>
      </a:lvl5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bg>
      <p:bgPr>
        <a:gradFill>
          <a:gsLst>
            <a:gs pos="0">
              <a:srgbClr val="0066ff"/>
            </a:gs>
            <a:gs pos="100000">
              <a:srgbClr val="000000"/>
            </a:gs>
          </a:gsLst>
          <a:lin ang="5400000" scaled="1"/>
        </a:gradFill>
      </p:bgPr>
    </p:bg>
    <p:spTree>
      <p:nvGrpSpPr>
        <p:cNvPr id="1024" name=""/>
        <p:cNvGrpSpPr>
          <a:grpSpLocks/>
        </p:cNvGrpSpPr>
        <p:nvPr/>
      </p:nvGrpSpPr>
      <p:grpSpPr>
        <a:xfrm/>
      </p:grpSpPr>
      <p:grpSp>
        <p:nvGrpSpPr>
          <p:cNvPr id="1026" name=""/>
          <p:cNvGrpSpPr>
            <a:grpSpLocks noChangeAspect="0"/>
          </p:cNvGrpSpPr>
          <p:nvPr/>
        </p:nvGrpSpPr>
        <p:grpSpPr>
          <a:xfrm>
            <a:off x="0" y="0"/>
            <a:ext cx="8478838" cy="6173788"/>
            <a:chOff x="0" y="0"/>
            <a:chExt cy="3889" cx="5341"/>
          </a:xfrm>
        </p:grpSpPr>
        <p:sp>
          <p:nvSpPr>
            <p:cNvPr id="1032" name=""/>
            <p:cNvSpPr>
              <a:spLocks noChangeAspect="0"/>
            </p:cNvSpPr>
            <p:nvPr/>
          </p:nvSpPr>
          <p:spPr bwMode="auto">
            <a:xfrm rot="0">
              <a:off x="0" y="0"/>
              <a:ext cx="3863" cy="3889"/>
            </a:xfrm>
            <a:custGeom>
              <a:avLst/>
              <a:gdLst>
                <a:gd fmla="*/ 3862 w 3863" name="T0"/>
                <a:gd fmla="*/ 3418 h 3889" name="T1"/>
                <a:gd fmla="*/ 457 w 3863" name="T2"/>
                <a:gd fmla="*/ 0 h 3889" name="T3"/>
                <a:gd fmla="*/ 0 w 3863" name="T4"/>
                <a:gd fmla="*/ 0 h 3889" name="T5"/>
                <a:gd fmla="*/ 0 w 3863" name="T6"/>
                <a:gd fmla="*/ 481 h 3889" name="T7"/>
                <a:gd fmla="*/ 3394 w 3863" name="T8"/>
                <a:gd fmla="*/ 3888 h 3889" name="T9"/>
                <a:gd fmla="*/ 3862 w 3863" name="T10"/>
                <a:gd fmla="*/ 3418 h 3889" name="T11"/>
              </a:gdLst>
              <a:ahLst/>
              <a:cxnLst/>
              <a:rect l="0" t="0" r="r" b="b"/>
              <a:pathLst>
                <a:path w="3863" h="3889">
                  <a:moveTo>
                    <a:pt x="3862" y="3418"/>
                  </a:moveTo>
                  <a:lnTo>
                    <a:pt x="457" y="0"/>
                  </a:lnTo>
                  <a:lnTo>
                    <a:pt x="0" y="0"/>
                  </a:lnTo>
                  <a:lnTo>
                    <a:pt x="0" y="481"/>
                  </a:lnTo>
                  <a:lnTo>
                    <a:pt x="3394" y="3888"/>
                  </a:lnTo>
                  <a:lnTo>
                    <a:pt x="3862" y="3418"/>
                  </a:lnTo>
                </a:path>
              </a:pathLst>
            </a:custGeom>
            <a:solidFill>
              <a:srgbClr val="0066ff">
                <a:alpha val="50195"/>
              </a:srgbClr>
            </a:solidFill>
            <a:ln>
              <a:noFill/>
            </a:ln>
          </p:spPr>
          <p:txBody>
            <a:bodyPr wrap="none" rtlCol="0" anchor="ctr"/>
            <a:lstStyle/>
            <a:p>
              <a:pPr algn="ctr"/>
              <a:endParaRPr lang="zh-CN" altLang="en-US"/>
            </a:p>
          </p:txBody>
        </p:sp>
        <p:sp>
          <p:nvSpPr>
            <p:cNvPr id="1033" name=""/>
            <p:cNvSpPr>
              <a:spLocks noChangeAspect="0"/>
            </p:cNvSpPr>
            <p:nvPr/>
          </p:nvSpPr>
          <p:spPr bwMode="auto">
            <a:xfrm rot="0">
              <a:off x="860" y="0"/>
              <a:ext cx="3394" cy="3223"/>
            </a:xfrm>
            <a:custGeom>
              <a:avLst/>
              <a:gdLst>
                <a:gd fmla="*/ 370 w 3394" name="T0"/>
                <a:gd fmla="*/ 0 h 3223" name="T1"/>
                <a:gd fmla="*/ 3393 w 3394" name="T2"/>
                <a:gd fmla="*/ 3036 h 3223" name="T3"/>
                <a:gd fmla="*/ 3208 w 3394" name="T4"/>
                <a:gd fmla="*/ 3222 h 3223" name="T5"/>
                <a:gd fmla="*/ 0 w 3394" name="T6"/>
                <a:gd fmla="*/ 0 h 3223" name="T7"/>
                <a:gd fmla="*/ 370 w 3394" name="T8"/>
                <a:gd fmla="*/ 0 h 3223" name="T9"/>
              </a:gdLst>
              <a:ahLst/>
              <a:cxnLst/>
              <a:rect l="0" t="0" r="r" b="b"/>
              <a:pathLst>
                <a:path w="3394" h="3223">
                  <a:moveTo>
                    <a:pt x="370" y="0"/>
                  </a:moveTo>
                  <a:lnTo>
                    <a:pt x="3393" y="3036"/>
                  </a:lnTo>
                  <a:lnTo>
                    <a:pt x="3208" y="3222"/>
                  </a:lnTo>
                  <a:lnTo>
                    <a:pt x="0" y="0"/>
                  </a:lnTo>
                  <a:lnTo>
                    <a:pt x="370" y="0"/>
                  </a:lnTo>
                </a:path>
              </a:pathLst>
            </a:custGeom>
            <a:solidFill>
              <a:srgbClr val="0066ff">
                <a:alpha val="50195"/>
              </a:srgbClr>
            </a:solidFill>
            <a:ln>
              <a:noFill/>
            </a:ln>
          </p:spPr>
          <p:txBody>
            <a:bodyPr wrap="none" rtlCol="0" anchor="ctr"/>
            <a:lstStyle/>
            <a:p>
              <a:pPr algn="ctr"/>
              <a:endParaRPr lang="zh-CN" altLang="en-US"/>
            </a:p>
          </p:txBody>
        </p:sp>
        <p:sp>
          <p:nvSpPr>
            <p:cNvPr id="1034" name=""/>
            <p:cNvSpPr>
              <a:spLocks noChangeAspect="0"/>
            </p:cNvSpPr>
            <p:nvPr/>
          </p:nvSpPr>
          <p:spPr bwMode="auto">
            <a:xfrm rot="0">
              <a:off x="2187" y="0"/>
              <a:ext cx="2859" cy="2556"/>
            </a:xfrm>
            <a:custGeom>
              <a:avLst/>
              <a:gdLst>
                <a:gd fmla="*/ 630 w 2859" name="T0"/>
                <a:gd fmla="*/ 0 h 2556" name="T1"/>
                <a:gd fmla="*/ 2858 w 2859" name="T2"/>
                <a:gd fmla="*/ 2238 h 2556" name="T3"/>
                <a:gd fmla="*/ 2543 w 2859" name="T4"/>
                <a:gd fmla="*/ 2555 h 2556" name="T5"/>
                <a:gd fmla="*/ 0 w 2859" name="T6"/>
                <a:gd fmla="*/ 0 h 2556" name="T7"/>
                <a:gd fmla="*/ 630 w 2859" name="T8"/>
                <a:gd fmla="*/ 0 h 2556" name="T9"/>
              </a:gdLst>
              <a:ahLst/>
              <a:cxnLst/>
              <a:rect l="0" t="0" r="r" b="b"/>
              <a:pathLst>
                <a:path w="2859" h="2556">
                  <a:moveTo>
                    <a:pt x="630" y="0"/>
                  </a:moveTo>
                  <a:lnTo>
                    <a:pt x="2858" y="2238"/>
                  </a:lnTo>
                  <a:lnTo>
                    <a:pt x="2543" y="2555"/>
                  </a:lnTo>
                  <a:lnTo>
                    <a:pt x="0" y="0"/>
                  </a:lnTo>
                  <a:lnTo>
                    <a:pt x="630" y="0"/>
                  </a:lnTo>
                </a:path>
              </a:pathLst>
            </a:custGeom>
            <a:solidFill>
              <a:srgbClr val="0066ff">
                <a:alpha val="50195"/>
              </a:srgbClr>
            </a:solidFill>
            <a:ln>
              <a:noFill/>
            </a:ln>
          </p:spPr>
          <p:txBody>
            <a:bodyPr wrap="none" rtlCol="0" anchor="ctr"/>
            <a:lstStyle/>
            <a:p>
              <a:pPr algn="ctr"/>
              <a:endParaRPr lang="zh-CN" altLang="en-US"/>
            </a:p>
          </p:txBody>
        </p:sp>
        <p:sp>
          <p:nvSpPr>
            <p:cNvPr id="1035" name=""/>
            <p:cNvSpPr>
              <a:spLocks noChangeAspect="0"/>
            </p:cNvSpPr>
            <p:nvPr/>
          </p:nvSpPr>
          <p:spPr bwMode="auto">
            <a:xfrm rot="0">
              <a:off x="3055" y="0"/>
              <a:ext cx="2286" cy="2121"/>
            </a:xfrm>
            <a:custGeom>
              <a:avLst/>
              <a:gdLst>
                <a:gd fmla="*/ 0 w 2286" name="T0"/>
                <a:gd fmla="*/ 0 h 2121" name="T1"/>
                <a:gd fmla="*/ 2111 w 2286" name="T2"/>
                <a:gd fmla="*/ 2120 h 2121" name="T3"/>
                <a:gd fmla="*/ 2285 w 2286" name="T4"/>
                <a:gd fmla="*/ 1945 h 2121" name="T5"/>
                <a:gd fmla="*/ 348 w 2286" name="T6"/>
                <a:gd fmla="*/ 0 h 2121" name="T7"/>
                <a:gd fmla="*/ 0 w 2286" name="T8"/>
                <a:gd fmla="*/ 0 h 2121" name="T9"/>
              </a:gdLst>
              <a:ahLst/>
              <a:cxnLst/>
              <a:rect l="0" t="0" r="r" b="b"/>
              <a:pathLst>
                <a:path w="2286" h="2121">
                  <a:moveTo>
                    <a:pt x="0" y="0"/>
                  </a:moveTo>
                  <a:lnTo>
                    <a:pt x="2111" y="2120"/>
                  </a:lnTo>
                  <a:lnTo>
                    <a:pt x="2285" y="1945"/>
                  </a:lnTo>
                  <a:lnTo>
                    <a:pt x="348" y="0"/>
                  </a:lnTo>
                  <a:lnTo>
                    <a:pt x="0" y="0"/>
                  </a:lnTo>
                </a:path>
              </a:pathLst>
            </a:custGeom>
            <a:solidFill>
              <a:srgbClr val="0066ff">
                <a:alpha val="50195"/>
              </a:srgbClr>
            </a:solidFill>
            <a:ln>
              <a:noFill/>
            </a:ln>
          </p:spPr>
          <p:txBody>
            <a:bodyPr wrap="none" rtlCol="0" anchor="ctr"/>
            <a:lstStyle/>
            <a:p>
              <a:pPr algn="ctr"/>
              <a:endParaRPr lang="zh-CN" altLang="en-US"/>
            </a:p>
          </p:txBody>
        </p:sp>
      </p:grpSp>
      <p:sp>
        <p:nvSpPr>
          <p:cNvPr id="1027" name=""/>
          <p:cNvSpPr>
            <a:spLocks noGrp="1" noChangeAspect="0"/>
          </p:cNvSpPr>
          <p:nvPr>
            <p:ph type="title" sz="full" idx="0"/>
          </p:nvPr>
        </p:nvSpPr>
        <p:spPr>
          <a:xfrm>
            <a:off x="685800" y="228600"/>
            <a:ext cx="7772400" cy="1219200"/>
          </a:xfrm>
          <a:prstGeom prst="rect">
            <a:avLst/>
          </a:prstGeom>
          <a:noFill/>
          <a:ln>
            <a:noFill/>
          </a:ln>
        </p:spPr>
        <p:txBody>
          <a:bodyPr lIns="92075" rIns="92075" tIns="46038" bIns="46038" anchor="ctr"/>
          <a:lstStyle/>
          <a:p>
            <a:pPr lvl="0"/>
            <a:r>
              <a:rPr lang="zh-CN" altLang="en-US" dirty="0"/>
              <a:t>单击此处编辑母版标题样式</a:t>
            </a:r>
          </a:p>
        </p:txBody>
      </p:sp>
      <p:sp>
        <p:nvSpPr>
          <p:cNvPr id="1028" name=""/>
          <p:cNvSpPr>
            <a:spLocks noGrp="1" noChangeAspect="0"/>
          </p:cNvSpPr>
          <p:nvPr>
            <p:ph type="dt" sz="half" idx="2"/>
          </p:nvPr>
        </p:nvSpPr>
        <p:spPr>
          <a:xfrm>
            <a:off x="685800" y="6248400"/>
            <a:ext cx="1905000" cy="457200"/>
          </a:xfrm>
          <a:prstGeom prst="rect">
            <a:avLst/>
          </a:prstGeom>
          <a:noFill/>
          <a:ln>
            <a:noFill/>
          </a:ln>
        </p:spPr>
        <p:txBody>
          <a:bodyPr/>
          <a:lstStyle/>
          <a:p>
            <a:pPr>
              <a:spcBef>
                <a:spcPct val="50000"/>
              </a:spcBef>
            </a:pPr>
            <a:fld type="datetime2" id="{12FF1C42-D199-2028-1009-587298610EC3}">
              <a:rPr lang="zh-CN" altLang="en-US" sz="1400" dirty="0"/>
              <a:t>2016年 6月22日</a:t>
            </a:fld>
          </a:p>
        </p:txBody>
      </p:sp>
      <p:sp>
        <p:nvSpPr>
          <p:cNvPr id="1029" name=""/>
          <p:cNvSpPr>
            <a:spLocks noGrp="1" noChangeAspect="0"/>
          </p:cNvSpPr>
          <p:nvPr>
            <p:ph type="ftr" sz="quarter" idx="3"/>
          </p:nvPr>
        </p:nvSpPr>
        <p:spPr>
          <a:xfrm>
            <a:off x="3124200" y="6248400"/>
            <a:ext cx="2895600" cy="457200"/>
          </a:xfrm>
          <a:prstGeom prst="rect">
            <a:avLst/>
          </a:prstGeom>
          <a:noFill/>
          <a:ln>
            <a:noFill/>
          </a:ln>
        </p:spPr>
        <p:txBody>
          <a:bodyPr/>
          <a:lstStyle/>
          <a:p>
            <a:pPr algn="ctr">
              <a:spcBef>
                <a:spcPct val="50000"/>
              </a:spcBef>
            </a:pPr>
            <a:endParaRPr lang="en-US" altLang="zh-CN" sz="1400" dirty="0"/>
          </a:p>
        </p:txBody>
      </p:sp>
      <p:sp>
        <p:nvSpPr>
          <p:cNvPr id="1030" name=""/>
          <p:cNvSpPr>
            <a:spLocks noGrp="1" noChangeAspect="0"/>
          </p:cNvSpPr>
          <p:nvPr>
            <p:ph type="sldNum" sz="quarter" idx="4"/>
          </p:nvPr>
        </p:nvSpPr>
        <p:spPr>
          <a:xfrm>
            <a:off x="6553200" y="6248400"/>
            <a:ext cx="1905000" cy="457200"/>
          </a:xfrm>
          <a:prstGeom prst="rect">
            <a:avLst/>
          </a:prstGeom>
          <a:noFill/>
          <a:ln>
            <a:noFill/>
          </a:ln>
        </p:spPr>
        <p:txBody>
          <a:bodyPr/>
          <a:lstStyle/>
          <a:p>
            <a:pPr algn="r">
              <a:spcBef>
                <a:spcPct val="50000"/>
              </a:spcBef>
            </a:pPr>
            <a:fld type="slidenum" id="{12FF1C42-D199-2030-1009-587298610EC3}">
              <a:rPr lang="en-US" altLang="zh-CN" sz="1400" dirty="0"/>
              <a:t>0</a:t>
            </a:fld>
          </a:p>
        </p:txBody>
      </p:sp>
      <p:sp>
        <p:nvSpPr>
          <p:cNvPr id="1031" name=""/>
          <p:cNvSpPr>
            <a:spLocks noGrp="1" noChangeAspect="0"/>
          </p:cNvSpPr>
          <p:nvPr>
            <p:ph type="body" sz="full" idx="1"/>
          </p:nvPr>
        </p:nvSpPr>
        <p:spPr>
          <a:xfrm>
            <a:off x="685800" y="1641475"/>
            <a:ext cx="7772400" cy="4454525"/>
          </a:xfrm>
          <a:prstGeom prst="rect">
            <a:avLst/>
          </a:prstGeom>
          <a:noFill/>
          <a:ln>
            <a:noFill/>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 bg1="dk1" tx1="lt1" bg2="dk2" tx2="lt2" accent1="accent1" accent2="accent2" accent3="accent3" accent4="accent4" accent5="accent5" accent6="accent6" hlink="hlink" folHlink="folHlink"/>
  <p:sldLayoutIdLst>
    <p:sldLayoutId id="2147489100" r:id="rId2"/>
    <p:sldLayoutId id="2147489101" r:id="rId3"/>
    <p:sldLayoutId id="2147489102" r:id="rId4"/>
    <p:sldLayoutId id="2147489103" r:id="rId5"/>
    <p:sldLayoutId id="2147489104" r:id="rId6"/>
    <p:sldLayoutId id="2147489105" r:id="rId7"/>
    <p:sldLayoutId id="2147489106" r:id="rId8"/>
    <p:sldLayoutId id="2147489107" r:id="rId9"/>
    <p:sldLayoutId id="2147489108" r:id="rId10"/>
    <p:sldLayoutId id="2147489109" r:id="rId11"/>
    <p:sldLayoutId id="2147489110" r:id="rId12"/>
    <p:sldLayoutId id="2147489111" r:id="rId13"/>
  </p:sldLayoutIdLst>
  <p:txStyles>
    <p:titleStyle>
      <a:lvl1pPr indent="0" algn="ctr" fontAlgn="base" marL="0" eaLnBrk="0" hangingPunct="false" rtl="false">
        <a:lnSpc>
          <a:spcPct val="100000"/>
        </a:lnSpc>
        <a:spcBef>
          <a:spcPct val="0"/>
        </a:spcBef>
        <a:spcAft>
          <a:spcPct val="0"/>
        </a:spcAft>
        <a:buNone/>
        <a:defRPr sz="4400">
          <a:solidFill>
            <a:srgbClr val="ffff00"/>
          </a:solidFill>
          <a:latin charset="0" typeface="Times New Roman"/>
          <a:ea charset="-122" typeface="宋体"/>
        </a:defRPr>
      </a:lvl1pPr>
    </p:titleStyle>
    <p:bodyStyle>
      <a:lvl1pPr indent="-342900" algn="l" fontAlgn="base" marL="342900" eaLnBrk="0" hangingPunct="false" rtl="false">
        <a:lnSpc>
          <a:spcPct val="100000"/>
        </a:lnSpc>
        <a:spcBef>
          <a:spcPct val="20000"/>
        </a:spcBef>
        <a:spcAft>
          <a:spcPct val="0"/>
        </a:spcAft>
        <a:buClr>
          <a:srgbClr val="ffff00"/>
        </a:buClr>
        <a:buSzPct val="75000"/>
        <a:buFont charset="2" typeface="Wingdings"/>
        <a:buChar char="n"/>
        <a:defRPr sz="3200">
          <a:solidFill>
            <a:srgbClr val="ffffff"/>
          </a:solidFill>
          <a:latin charset="0" typeface="Times New Roman"/>
          <a:ea charset="-122" typeface="宋体"/>
        </a:defRPr>
      </a:lvl1pPr>
      <a:lvl2pPr indent="-285750" algn="l" fontAlgn="base" marL="742950" eaLnBrk="0" hangingPunct="false" rtl="false">
        <a:lnSpc>
          <a:spcPct val="100000"/>
        </a:lnSpc>
        <a:spcBef>
          <a:spcPct val="20000"/>
        </a:spcBef>
        <a:spcAft>
          <a:spcPct val="0"/>
        </a:spcAft>
        <a:buClr>
          <a:srgbClr val="ffffff"/>
        </a:buClr>
        <a:buChar char="–"/>
        <a:defRPr sz="2800">
          <a:solidFill>
            <a:srgbClr val="ffffff"/>
          </a:solidFill>
          <a:latin charset="0" typeface="Times New Roman"/>
          <a:ea charset="-122" typeface="宋体"/>
        </a:defRPr>
      </a:lvl2pPr>
      <a:lvl3pPr indent="-228600" algn="l" fontAlgn="base" marL="1143000" eaLnBrk="0" hangingPunct="false" rtl="false">
        <a:lnSpc>
          <a:spcPct val="100000"/>
        </a:lnSpc>
        <a:spcBef>
          <a:spcPct val="20000"/>
        </a:spcBef>
        <a:spcAft>
          <a:spcPct val="0"/>
        </a:spcAft>
        <a:buClr>
          <a:srgbClr val="ffffff"/>
        </a:buClr>
        <a:buChar char="»"/>
        <a:defRPr sz="2400">
          <a:solidFill>
            <a:srgbClr val="ffffff"/>
          </a:solidFill>
          <a:latin charset="0" typeface="Times New Roman"/>
          <a:ea charset="-122" typeface="宋体"/>
        </a:defRPr>
      </a:lvl3pPr>
      <a:lvl4pPr indent="-228600" algn="l" fontAlgn="base" marL="1600200" eaLnBrk="0" hangingPunct="false" rtl="false">
        <a:lnSpc>
          <a:spcPct val="100000"/>
        </a:lnSpc>
        <a:spcBef>
          <a:spcPct val="20000"/>
        </a:spcBef>
        <a:spcAft>
          <a:spcPct val="0"/>
        </a:spcAft>
        <a:buClr>
          <a:srgbClr val="ffff00"/>
        </a:buClr>
        <a:buSzPct val="75000"/>
        <a:buFont charset="2" typeface="Wingdings"/>
        <a:buChar char="n"/>
        <a:defRPr sz="2000">
          <a:solidFill>
            <a:srgbClr val="ffffff"/>
          </a:solidFill>
          <a:latin charset="0" typeface="Times New Roman"/>
          <a:ea charset="-122" typeface="宋体"/>
        </a:defRPr>
      </a:lvl4pPr>
      <a:lvl5pPr indent="-228600" algn="l" fontAlgn="base" marL="2057400" eaLnBrk="0" hangingPunct="false" rtl="false">
        <a:lnSpc>
          <a:spcPct val="100000"/>
        </a:lnSpc>
        <a:spcBef>
          <a:spcPct val="20000"/>
        </a:spcBef>
        <a:spcAft>
          <a:spcPct val="0"/>
        </a:spcAft>
        <a:buClr>
          <a:srgbClr val="ffffff"/>
        </a:buClr>
        <a:buChar char="–"/>
        <a:defRPr sz="2000">
          <a:solidFill>
            <a:srgbClr val="ffffff"/>
          </a:solidFill>
          <a:latin charset="0" typeface="Times New Roman"/>
          <a:ea charset="-122" typeface="宋体"/>
        </a:defRPr>
      </a:lvl5pPr>
    </p:bodyStyle>
    <p:otherStyle>
      <a:lvl1pPr indent="0" algn="l" fontAlgn="base" marL="0" eaLnBrk="1" hangingPunct="true" rtl="false">
        <a:lnSpc>
          <a:spcPct val="100000"/>
        </a:lnSpc>
        <a:spcBef>
          <a:spcPct val="0"/>
        </a:spcBef>
        <a:spcAft>
          <a:spcPct val="0"/>
        </a:spcAft>
        <a:buNone/>
        <a:defRPr sz="1800">
          <a:solidFill>
            <a:srgbClr val="ffffff"/>
          </a:solidFill>
          <a:latin charset="0" typeface="Times New Roman"/>
          <a:ea charset="-122" typeface="宋体"/>
        </a:defRPr>
      </a:lvl1pPr>
      <a:lvl2pPr indent="0" algn="l" fontAlgn="base" marL="457200" eaLnBrk="1" hangingPunct="true" rtl="false">
        <a:lnSpc>
          <a:spcPct val="100000"/>
        </a:lnSpc>
        <a:spcBef>
          <a:spcPct val="0"/>
        </a:spcBef>
        <a:spcAft>
          <a:spcPct val="0"/>
        </a:spcAft>
        <a:buNone/>
        <a:defRPr sz="1800">
          <a:solidFill>
            <a:srgbClr val="ffffff"/>
          </a:solidFill>
          <a:latin charset="0" typeface="Times New Roman"/>
          <a:ea charset="-122" typeface="宋体"/>
        </a:defRPr>
      </a:lvl2pPr>
      <a:lvl3pPr indent="0" algn="l" fontAlgn="base" marL="914400" eaLnBrk="1" hangingPunct="true" rtl="false">
        <a:lnSpc>
          <a:spcPct val="100000"/>
        </a:lnSpc>
        <a:spcBef>
          <a:spcPct val="0"/>
        </a:spcBef>
        <a:spcAft>
          <a:spcPct val="0"/>
        </a:spcAft>
        <a:buNone/>
        <a:defRPr sz="1800">
          <a:solidFill>
            <a:srgbClr val="ffffff"/>
          </a:solidFill>
          <a:latin charset="0" typeface="Times New Roman"/>
          <a:ea charset="-122" typeface="宋体"/>
        </a:defRPr>
      </a:lvl3pPr>
      <a:lvl4pPr indent="0" algn="l" fontAlgn="base" marL="1371600" eaLnBrk="1" hangingPunct="true" rtl="false">
        <a:lnSpc>
          <a:spcPct val="100000"/>
        </a:lnSpc>
        <a:spcBef>
          <a:spcPct val="0"/>
        </a:spcBef>
        <a:spcAft>
          <a:spcPct val="0"/>
        </a:spcAft>
        <a:buNone/>
        <a:defRPr sz="1800">
          <a:solidFill>
            <a:srgbClr val="ffffff"/>
          </a:solidFill>
          <a:latin charset="0" typeface="Times New Roman"/>
          <a:ea charset="-122" typeface="宋体"/>
        </a:defRPr>
      </a:lvl4pPr>
      <a:lvl5pPr indent="0" algn="l" fontAlgn="base" marL="1828800" eaLnBrk="1" hangingPunct="true" rtl="false">
        <a:lnSpc>
          <a:spcPct val="100000"/>
        </a:lnSpc>
        <a:spcBef>
          <a:spcPct val="0"/>
        </a:spcBef>
        <a:spcAft>
          <a:spcPct val="0"/>
        </a:spcAft>
        <a:buNone/>
        <a:defRPr sz="1800">
          <a:solidFill>
            <a:srgbClr val="ffffff"/>
          </a:solidFill>
          <a:latin charset="0" typeface="Times New Roman"/>
          <a:ea charset="-122" typeface="宋体"/>
        </a:defRPr>
      </a:lvl5pPr>
    </p:otherStyle>
  </p:txStyles>
</p:sldMaster>
</file>

<file path=ppt/slides/_rels/slide0.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1.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10.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11.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12.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13.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14.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15.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16.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17.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18.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19.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2.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20.xml.rels><?xml version="1.0" encoding="UTF-8" standalone="yes" ?><Relationships xmlns="http://schemas.openxmlformats.org/package/2006/relationships"><Relationship Id="rId9" Type="http://schemas.openxmlformats.org/officeDocument/2006/relationships/slideLayout" Target="../slideLayouts/slideLayoutmaster9.xml" /><Relationship Id="ridHyperlink71" Type="http://schemas.openxmlformats.org/officeDocument/2006/relationships/hyperlink" Target="&#38142;&#25509;1&#65306;&#20013;&#32844;&#25968;&#25454;&#34920;&#19982;&#37319;&#38598;&#39033;&#35828;&#26126;.doc" TargetMode="External" /><Relationship Id="ridHyperlink72" Type="http://schemas.openxmlformats.org/officeDocument/2006/relationships/hyperlink" Target="&#38142;&#25509;1&#65306;&#20013;&#32844;&#25968;&#25454;&#34920;&#19982;&#37319;&#38598;&#39033;&#35828;&#26126;.doc" TargetMode="External" /><Relationship Id="ridHyperlink73" Type="http://schemas.openxmlformats.org/officeDocument/2006/relationships/hyperlink" Target="&#38142;&#25509;1&#65306;&#20013;&#32844;&#25968;&#25454;&#34920;&#19982;&#37319;&#38598;&#39033;&#35828;&#26126;.doc" TargetMode="External" /><Relationship Id="ridHyperlink74" Type="http://schemas.openxmlformats.org/officeDocument/2006/relationships/hyperlink" Target="&#38142;&#25509;1&#65306;&#20013;&#32844;&#25968;&#25454;&#34920;&#19982;&#37319;&#38598;&#39033;&#35828;&#26126;.doc" TargetMode="External" /><Relationship Id="ridHyperlink75" Type="http://schemas.openxmlformats.org/officeDocument/2006/relationships/hyperlink" Target="&#38142;&#25509;1&#65306;&#20013;&#32844;&#25968;&#25454;&#34920;&#19982;&#37319;&#38598;&#39033;&#35828;&#26126;.doc" TargetMode="External" /><Relationship Id="ridHyperlink76" Type="http://schemas.openxmlformats.org/officeDocument/2006/relationships/hyperlink" Target="&#38142;&#25509;1&#65306;&#20013;&#32844;&#25968;&#25454;&#34920;&#19982;&#37319;&#38598;&#39033;&#35828;&#26126;.doc" TargetMode="External" /></Relationships>
</file>

<file path=ppt/slides/_rels/slide21.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22.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23.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24.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25.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26.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27.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28.xml.rels><?xml version="1.0" encoding="UTF-8" standalone="yes" ?><Relationships xmlns="http://schemas.openxmlformats.org/package/2006/relationships"><Relationship Id="rId9" Type="http://schemas.openxmlformats.org/officeDocument/2006/relationships/slideLayout" Target="../slideLayouts/slideLayoutmaster9.xml" /><Relationship Id="ridHyperlink77" Type="http://schemas.openxmlformats.org/officeDocument/2006/relationships/hyperlink" Target="&#38142;&#25509;2&#65306;&#39640;&#32844;&#25968;&#25454;&#34920;&#19982;&#37319;&#38598;&#39033;&#35828;&#26126;.doc" TargetMode="External" /><Relationship Id="ridHyperlink78" Type="http://schemas.openxmlformats.org/officeDocument/2006/relationships/hyperlink" Target="&#38142;&#25509;2&#65306;&#39640;&#32844;&#25968;&#25454;&#34920;&#19982;&#37319;&#38598;&#39033;&#35828;&#26126;.doc" TargetMode="External" /><Relationship Id="ridHyperlink79" Type="http://schemas.openxmlformats.org/officeDocument/2006/relationships/hyperlink" Target="&#38142;&#25509;2&#65306;&#39640;&#32844;&#25968;&#25454;&#34920;&#19982;&#37319;&#38598;&#39033;&#35828;&#26126;.doc" TargetMode="External" /><Relationship Id="ridHyperlink80" Type="http://schemas.openxmlformats.org/officeDocument/2006/relationships/hyperlink" Target="&#38142;&#25509;2&#65306;&#39640;&#32844;&#25968;&#25454;&#34920;&#19982;&#37319;&#38598;&#39033;&#35828;&#26126;.doc" TargetMode="External" /><Relationship Id="ridHyperlink81" Type="http://schemas.openxmlformats.org/officeDocument/2006/relationships/hyperlink" Target="&#38142;&#25509;2&#65306;&#39640;&#32844;&#25968;&#25454;&#34920;&#19982;&#37319;&#38598;&#39033;&#35828;&#26126;.doc" TargetMode="External" /><Relationship Id="ridHyperlink82" Type="http://schemas.openxmlformats.org/officeDocument/2006/relationships/hyperlink" Target="&#38142;&#25509;2&#65306;&#39640;&#32844;&#25968;&#25454;&#34920;&#19982;&#37319;&#38598;&#39033;&#35828;&#26126;.doc" TargetMode="External" /></Relationships>
</file>

<file path=ppt/slides/_rels/slide29.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3.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30.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31.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32.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33.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34.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35.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36.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37.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38.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39.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4.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40.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41.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42.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43.xml.rels><?xml version="1.0" encoding="UTF-8" standalone="yes" ?><Relationships xmlns="http://schemas.openxmlformats.org/package/2006/relationships"><Relationship Id="rId149" Type="http://schemas.openxmlformats.org/officeDocument/2006/relationships/slideLayout" Target="../slideLayouts/slideLayoutmaster149.xml" /><Relationship Id="rID1" Type="http://schemas.openxmlformats.org/officeDocument/2006/relationships/image" Target="../media/picture1.png" /></Relationships>
</file>

<file path=ppt/slides/_rels/slide44.xml.rels><?xml version="1.0" encoding="UTF-8" standalone="yes" ?><Relationships xmlns="http://schemas.openxmlformats.org/package/2006/relationships"><Relationship Id="rId9" Type="http://schemas.openxmlformats.org/officeDocument/2006/relationships/slideLayout" Target="../slideLayouts/slideLayoutmaster9.xml" /><Relationship Id="rID2" Type="http://schemas.openxmlformats.org/officeDocument/2006/relationships/image" Target="../media/picture2.png" /></Relationships>
</file>

<file path=ppt/slides/_rels/slide5.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6.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7.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8.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_rels/slide9.xml.rels><?xml version="1.0" encoding="UTF-8" standalone="yes" ?><Relationships xmlns="http://schemas.openxmlformats.org/package/2006/relationships"><Relationship Id="rId9" Type="http://schemas.openxmlformats.org/officeDocument/2006/relationships/slideLayout" Target="../slideLayouts/slideLayoutmaster9.xml" /></Relationships>
</file>

<file path=ppt/slides/slide0.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5120" name=""/>
        <p:cNvGrpSpPr>
          <a:grpSpLocks/>
        </p:cNvGrpSpPr>
        <p:nvPr/>
      </p:nvGrpSpPr>
      <p:grpSpPr>
        <a:xfrm/>
      </p:grpSpPr>
      <p:sp>
        <p:nvSpPr>
          <p:cNvPr id="5122" name=""/>
          <p:cNvSpPr>
            <a:spLocks noGrp="1" noChangeAspect="0"/>
          </p:cNvSpPr>
          <p:nvPr>
            <p:ph type="subTitle" sz="full" idx="4294967295"/>
          </p:nvPr>
        </p:nvSpPr>
        <p:spPr>
          <a:xfrm rot="0">
            <a:off x="0" y="2492375"/>
            <a:ext cx="9144000" cy="3455988"/>
          </a:xfrm>
          <a:ln/>
        </p:spPr>
        <p:txBody>
          <a:bodyPr wrap="square" lIns="92075" rIns="92075" tIns="46038" bIns="46038" anchor="t" anchorCtr="false"/>
          <a:lstStyle>
            <a:lvl1pPr algn="ctr" marL="0">
              <a:buNone/>
              <a:defRPr/>
            </a:lvl1pPr>
            <a:lvl2pPr algn="ctr" marL="457200">
              <a:buNone/>
              <a:defRPr/>
            </a:lvl2pPr>
            <a:lvl3pPr algn="ctr" marL="914400">
              <a:buNone/>
              <a:defRPr/>
            </a:lvl3pPr>
            <a:lvl4pPr algn="ctr" marL="1371600">
              <a:buNone/>
              <a:defRPr/>
            </a:lvl4pPr>
            <a:lvl5pPr algn="ctr" marL="1828800">
              <a:buNone/>
              <a:defRPr/>
            </a:lvl5pPr>
          </a:lstStyle>
          <a:p>
            <a:pPr algn="l"/>
          </a:p>
          <a:p>
            <a:pPr algn="l"/>
          </a:p>
          <a:p>
            <a:pPr/>
          </a:p>
          <a:p>
            <a:pPr/>
            <a:r>
              <a:rPr lang="zh-CN" altLang="en-US" dirty="0" b="1">
                <a:latin charset="-122" typeface="华文楷体"/>
                <a:ea charset="-122" typeface="华文楷体"/>
              </a:rPr>
              <a:t>上海市教科院  研究员 博导</a:t>
            </a:r>
          </a:p>
          <a:p>
            <a:pPr/>
            <a:r>
              <a:rPr lang="zh-CN" altLang="en-US" dirty="0" b="1">
                <a:latin charset="-122" typeface="华文楷体"/>
                <a:ea charset="-122" typeface="华文楷体"/>
              </a:rPr>
              <a:t>马树</a:t>
            </a:r>
            <a:r>
              <a:rPr lang="zh-CN" altLang="en-US" dirty="0" b="1">
                <a:latin charset="-122" typeface="华文楷体"/>
                <a:ea charset="-122" typeface="华文楷体"/>
              </a:rPr>
              <a:t>超   </a:t>
            </a:r>
          </a:p>
          <a:p>
            <a:pPr/>
            <a:r>
              <a:rPr lang="zh-CN" altLang="en-US" sz="1600" dirty="0" b="1">
                <a:latin charset="-122" typeface="华文楷体"/>
                <a:ea charset="-122" typeface="华文楷体"/>
              </a:rPr>
              <a:t>  </a:t>
            </a:r>
          </a:p>
          <a:p>
            <a:pPr/>
            <a:r>
              <a:rPr lang="en-US" altLang="zh-CN" dirty="0" b="1">
                <a:latin charset="-122" typeface="华文楷体"/>
                <a:ea charset="-122" typeface="华文楷体"/>
              </a:rPr>
              <a:t>2016</a:t>
            </a:r>
            <a:r>
              <a:rPr lang="zh-CN" altLang="en-US" dirty="0" b="1">
                <a:latin charset="-122" typeface="华文楷体"/>
                <a:ea charset="-122" typeface="华文楷体"/>
              </a:rPr>
              <a:t>年</a:t>
            </a:r>
            <a:r>
              <a:rPr lang="en-US" altLang="zh-CN" dirty="0" b="1">
                <a:latin charset="-122" typeface="华文楷体"/>
                <a:ea charset="-122" typeface="华文楷体"/>
              </a:rPr>
              <a:t>6</a:t>
            </a:r>
            <a:r>
              <a:rPr lang="zh-CN" altLang="en-US" dirty="0" b="1">
                <a:latin charset="-122" typeface="华文楷体"/>
                <a:ea charset="-122" typeface="华文楷体"/>
              </a:rPr>
              <a:t>月</a:t>
            </a:r>
            <a:r>
              <a:rPr lang="en-US" altLang="zh-CN" dirty="0" b="1">
                <a:latin charset="-122" typeface="华文楷体"/>
                <a:ea charset="-122" typeface="华文楷体"/>
              </a:rPr>
              <a:t>21</a:t>
            </a:r>
            <a:r>
              <a:rPr lang="zh-CN" altLang="en-US" dirty="0" b="1">
                <a:latin charset="-122" typeface="华文楷体"/>
                <a:ea charset="-122" typeface="华文楷体"/>
              </a:rPr>
              <a:t>日</a:t>
            </a:r>
          </a:p>
        </p:txBody>
      </p:sp>
      <p:sp>
        <p:nvSpPr>
          <p:cNvPr id="5123" name=""/>
          <p:cNvSpPr>
            <a:spLocks noChangeAspect="0"/>
          </p:cNvSpPr>
          <p:nvPr/>
        </p:nvSpPr>
        <p:spPr>
          <a:xfrm>
            <a:off x="0" y="642938"/>
            <a:ext cx="9144000" cy="2836862"/>
          </a:xfrm>
          <a:prstGeom prst="rect">
            <a:avLst/>
          </a:prstGeom>
          <a:noFill/>
          <a:ln>
            <a:noFill/>
          </a:ln>
        </p:spPr>
        <p:txBody>
          <a:bodyPr/>
          <a:lstStyle/>
          <a:p>
            <a:pPr algn="ctr">
              <a:lnSpc>
                <a:spcPct val="140000"/>
              </a:lnSpc>
            </a:pPr>
            <a:r>
              <a:rPr lang="en-US" altLang="zh-CN" sz="6600" dirty="0" b="1">
                <a:solidFill>
                  <a:srgbClr val="ffff00"/>
                </a:solidFill>
                <a:latin charset="-122" typeface="华文琥珀"/>
                <a:ea charset="-122" typeface="华文琥珀"/>
              </a:rPr>
              <a:t>2016</a:t>
            </a:r>
            <a:r>
              <a:rPr lang="zh-CN" altLang="en-US" sz="6600" dirty="0" b="1">
                <a:solidFill>
                  <a:srgbClr val="ffff00"/>
                </a:solidFill>
                <a:latin charset="-122" typeface="华文琥珀"/>
                <a:ea charset="-122" typeface="华文琥珀"/>
              </a:rPr>
              <a:t>年职业院校评估</a:t>
            </a:r>
          </a:p>
          <a:p>
            <a:pPr algn="ctr">
              <a:lnSpc>
                <a:spcPct val="140000"/>
              </a:lnSpc>
            </a:pPr>
            <a:r>
              <a:rPr lang="zh-CN" altLang="en-US" sz="6600" dirty="0" b="1">
                <a:solidFill>
                  <a:srgbClr val="ffff00"/>
                </a:solidFill>
                <a:latin charset="-122" typeface="华文琥珀"/>
                <a:ea charset="-122" typeface="华文琥珀"/>
              </a:rPr>
              <a:t>指标和评估工具解读</a:t>
            </a:r>
          </a:p>
        </p:txBody>
      </p:sp>
    </p:spTree>
  </p:cSld>
  <p:transition spd="fast">
    <p:cut thruBlk="false"/>
  </p:transition>
  <p:timing>
    <p:tnLst>
      <p:par>
        <p:cTn id="1" dur="indefinite" restart="never" nodeType="tmRoot"/>
      </p:par>
    </p:tnLst>
  </p:timing>
</p:sld>
</file>

<file path=ppt/slides/slide1.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7168" name=""/>
        <p:cNvGrpSpPr>
          <a:grpSpLocks/>
        </p:cNvGrpSpPr>
        <p:nvPr/>
      </p:nvGrpSpPr>
      <p:grpSpPr>
        <a:xfrm/>
      </p:grpSpPr>
      <p:sp>
        <p:nvSpPr>
          <p:cNvPr id="7170" name=""/>
          <p:cNvSpPr>
            <a:spLocks noGrp="1" noChangeAspect="0"/>
          </p:cNvSpPr>
          <p:nvPr>
            <p:ph type="title" sz="full" idx="4294967295"/>
          </p:nvPr>
        </p:nvSpPr>
        <p:spPr>
          <a:xfrm rot="0">
            <a:off x="323850" y="49213"/>
            <a:ext cx="8424862" cy="1219200"/>
          </a:xfrm>
          <a:ln/>
        </p:spPr>
        <p:txBody>
          <a:bodyPr wrap="square" lIns="92075" rIns="92075" tIns="46038" bIns="46038" anchor="ctr"/>
          <a:lstStyle/>
          <a:p>
            <a:pPr/>
            <a:r>
              <a:rPr lang="zh-CN" altLang="en-US" sz="4000" dirty="0">
                <a:solidFill>
                  <a:srgbClr val="ffff00"/>
                </a:solidFill>
                <a:ea charset="-122" typeface="华文新魏"/>
              </a:rPr>
              <a:t>做好职业院校评估工作</a:t>
            </a:r>
            <a:r>
              <a:rPr lang="zh-CN" altLang="en-US" sz="4000" dirty="0">
                <a:solidFill>
                  <a:srgbClr val="ffff00"/>
                </a:solidFill>
                <a:ea charset="-122" typeface="华文新魏"/>
              </a:rPr>
              <a:t>意义重大</a:t>
            </a:r>
          </a:p>
        </p:txBody>
      </p:sp>
      <p:sp>
        <p:nvSpPr>
          <p:cNvPr id="7171" name=""/>
          <p:cNvSpPr>
            <a:spLocks noGrp="1" noChangeAspect="0"/>
          </p:cNvSpPr>
          <p:nvPr>
            <p:ph type="body" sz="full" idx="4294967295"/>
          </p:nvPr>
        </p:nvSpPr>
        <p:spPr>
          <a:xfrm rot="0">
            <a:off x="250825" y="1231900"/>
            <a:ext cx="8785225" cy="6124575"/>
          </a:xfrm>
          <a:ln/>
        </p:spPr>
        <p:txBody>
          <a:bodyPr wrap="square" lIns="91440" rIns="91440" tIns="45720" bIns="45720" anchor="t" anchorCtr="false">
            <a:spAutoFit/>
          </a:bodyPr>
          <a:lstStyle/>
          <a:p>
            <a:pPr>
              <a:lnSpc>
                <a:spcPts val="3800"/>
              </a:lnSpc>
              <a:spcBef>
                <a:spcPct val="0"/>
              </a:spcBef>
              <a:buNone/>
            </a:pPr>
            <a:r>
              <a:rPr lang="en-US" altLang="zh-CN" sz="2800" dirty="0">
                <a:ea charset="-122" typeface="华文新魏"/>
              </a:rPr>
              <a:t>      </a:t>
            </a:r>
            <a:r>
              <a:rPr lang="zh-CN" altLang="zh-CN" sz="2800" dirty="0">
                <a:ea charset="-122" typeface="华文新魏"/>
              </a:rPr>
              <a:t>贯彻党的十八大和十八届三中、四中</a:t>
            </a:r>
            <a:r>
              <a:rPr lang="zh-CN" altLang="en-US" sz="2800" dirty="0">
                <a:ea charset="-122" typeface="华文新魏"/>
              </a:rPr>
              <a:t>、五中</a:t>
            </a:r>
            <a:r>
              <a:rPr lang="zh-CN" altLang="zh-CN" sz="2800" dirty="0">
                <a:ea charset="-122" typeface="华文新魏"/>
              </a:rPr>
              <a:t>全会精神，</a:t>
            </a:r>
            <a:r>
              <a:rPr lang="zh-CN" altLang="zh-CN" sz="2800" dirty="0">
                <a:ea charset="-122" typeface="华文新魏"/>
              </a:rPr>
              <a:t>落实国务院《决定》 《教育督导条例》有关</a:t>
            </a:r>
            <a:r>
              <a:rPr lang="zh-CN" altLang="zh-CN" sz="2800" dirty="0">
                <a:ea charset="-122" typeface="华文新魏"/>
              </a:rPr>
              <a:t>要求</a:t>
            </a:r>
            <a:r>
              <a:rPr lang="zh-CN" altLang="zh-CN" sz="2800" dirty="0">
                <a:ea charset="-122" typeface="华文新魏"/>
              </a:rPr>
              <a:t>，</a:t>
            </a:r>
            <a:r>
              <a:rPr lang="zh-CN" altLang="en-US" sz="2800" dirty="0">
                <a:ea charset="-122" typeface="华文新魏"/>
              </a:rPr>
              <a:t>推动</a:t>
            </a:r>
            <a:r>
              <a:rPr lang="zh-CN" altLang="zh-CN" sz="2800" dirty="0">
                <a:ea charset="-122" typeface="华文新魏"/>
              </a:rPr>
              <a:t>职业</a:t>
            </a:r>
            <a:r>
              <a:rPr lang="zh-CN" altLang="zh-CN" sz="2800" dirty="0">
                <a:ea charset="-122" typeface="华文新魏"/>
              </a:rPr>
              <a:t>院校</a:t>
            </a:r>
            <a:r>
              <a:rPr lang="zh-CN" altLang="zh-CN" sz="2800" dirty="0">
                <a:solidFill>
                  <a:srgbClr val="ffff00"/>
                </a:solidFill>
                <a:ea charset="-122" typeface="华文新魏"/>
              </a:rPr>
              <a:t>达到基本</a:t>
            </a:r>
            <a:r>
              <a:rPr lang="zh-CN" altLang="zh-CN" sz="2800" dirty="0">
                <a:solidFill>
                  <a:srgbClr val="ffff00"/>
                </a:solidFill>
                <a:ea charset="-122" typeface="华文新魏"/>
              </a:rPr>
              <a:t>办学</a:t>
            </a:r>
            <a:r>
              <a:rPr lang="zh-CN" altLang="en-US" sz="2800" dirty="0">
                <a:solidFill>
                  <a:srgbClr val="ffff00"/>
                </a:solidFill>
                <a:ea charset="-122" typeface="华文新魏"/>
              </a:rPr>
              <a:t>条件</a:t>
            </a:r>
            <a:r>
              <a:rPr lang="zh-CN" altLang="zh-CN" sz="2800" dirty="0">
                <a:solidFill>
                  <a:srgbClr val="ffff00"/>
                </a:solidFill>
                <a:ea charset="-122" typeface="华文新魏"/>
              </a:rPr>
              <a:t>，</a:t>
            </a:r>
            <a:r>
              <a:rPr lang="zh-CN" altLang="en-US" sz="2800" dirty="0">
                <a:solidFill>
                  <a:srgbClr val="ffff00"/>
                </a:solidFill>
                <a:ea charset="-122" typeface="华文新魏"/>
              </a:rPr>
              <a:t>立德树人、</a:t>
            </a:r>
            <a:r>
              <a:rPr lang="zh-CN" altLang="en-US" sz="2800" dirty="0">
                <a:solidFill>
                  <a:srgbClr val="ffff00"/>
                </a:solidFill>
                <a:ea charset="-122" typeface="华文新魏"/>
              </a:rPr>
              <a:t>服务发展、促进就业，提高质量</a:t>
            </a:r>
            <a:r>
              <a:rPr lang="zh-CN" altLang="zh-CN" sz="2800" dirty="0">
                <a:ea charset="-122" typeface="华文新魏"/>
              </a:rPr>
              <a:t>。</a:t>
            </a:r>
          </a:p>
          <a:p>
            <a:pPr>
              <a:spcBef>
                <a:spcPct val="0"/>
              </a:spcBef>
            </a:pPr>
          </a:p>
          <a:p>
            <a:pPr>
              <a:lnSpc>
                <a:spcPts val="3800"/>
              </a:lnSpc>
              <a:spcBef>
                <a:spcPct val="0"/>
              </a:spcBef>
            </a:pPr>
            <a:r>
              <a:rPr lang="zh-CN" altLang="zh-CN" sz="2800" dirty="0">
                <a:ea charset="-122" typeface="华文新魏"/>
              </a:rPr>
              <a:t>三中全会</a:t>
            </a:r>
            <a:r>
              <a:rPr lang="zh-CN" altLang="en-US" sz="2800" dirty="0">
                <a:ea charset="-122" typeface="华文新魏"/>
              </a:rPr>
              <a:t>：</a:t>
            </a:r>
            <a:r>
              <a:rPr lang="zh-CN" altLang="zh-CN" sz="2800" dirty="0">
                <a:ea charset="-122" typeface="华文新魏"/>
              </a:rPr>
              <a:t>深入推进管办评分离</a:t>
            </a:r>
            <a:r>
              <a:rPr lang="zh-CN" altLang="en-US" sz="2800" dirty="0">
                <a:ea charset="-122" typeface="华文新魏"/>
              </a:rPr>
              <a:t>；</a:t>
            </a:r>
            <a:r>
              <a:rPr lang="zh-CN" altLang="en-US" sz="2800" dirty="0">
                <a:latin charset="-122" typeface="华文新魏"/>
                <a:ea charset="-122" typeface="华文新魏"/>
              </a:rPr>
              <a:t>强化国家教育督导，委托社会组织开展教育评估监测。</a:t>
            </a:r>
          </a:p>
          <a:p>
            <a:pPr>
              <a:lnSpc>
                <a:spcPts val="3800"/>
              </a:lnSpc>
              <a:spcBef>
                <a:spcPct val="0"/>
              </a:spcBef>
            </a:pPr>
            <a:r>
              <a:rPr lang="zh-CN" altLang="zh-CN" sz="2800" dirty="0">
                <a:ea charset="-122" typeface="华文新魏"/>
              </a:rPr>
              <a:t>国务院《决定》</a:t>
            </a:r>
            <a:r>
              <a:rPr lang="zh-CN" altLang="en-US" sz="2800" dirty="0">
                <a:ea charset="-122" typeface="华文新魏"/>
              </a:rPr>
              <a:t>：</a:t>
            </a:r>
            <a:r>
              <a:rPr lang="zh-CN" altLang="zh-CN" sz="2800" dirty="0">
                <a:ea charset="-122" typeface="华文新魏"/>
              </a:rPr>
              <a:t>强化督导评估</a:t>
            </a:r>
            <a:r>
              <a:rPr lang="zh-CN" altLang="en-US" sz="2800" dirty="0">
                <a:ea charset="-122" typeface="华文新魏"/>
              </a:rPr>
              <a:t>。</a:t>
            </a:r>
          </a:p>
          <a:p>
            <a:pPr>
              <a:lnSpc>
                <a:spcPts val="3800"/>
              </a:lnSpc>
              <a:spcBef>
                <a:spcPct val="0"/>
              </a:spcBef>
            </a:pPr>
            <a:r>
              <a:rPr lang="zh-CN" altLang="en-US" sz="2800" dirty="0">
                <a:latin charset="-122" typeface="华文新魏"/>
                <a:ea charset="-122" typeface="华文新魏"/>
              </a:rPr>
              <a:t>管办评分离，是对政府职能进行改革的重要举措；是在市场经济下对“政府评价”制度架构和政府规制架构进行改革。</a:t>
            </a:r>
          </a:p>
          <a:p>
            <a:pPr>
              <a:lnSpc>
                <a:spcPts val="3800"/>
              </a:lnSpc>
              <a:spcBef>
                <a:spcPct val="0"/>
              </a:spcBef>
              <a:buNone/>
            </a:pPr>
          </a:p>
        </p:txBody>
      </p:sp>
    </p:spTree>
  </p:cSl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16384" name=""/>
        <p:cNvGrpSpPr>
          <a:grpSpLocks/>
        </p:cNvGrpSpPr>
        <p:nvPr/>
      </p:nvGrpSpPr>
      <p:grpSpPr>
        <a:xfrm/>
      </p:grpSpPr>
      <p:sp>
        <p:nvSpPr>
          <p:cNvPr id="16386" name=""/>
          <p:cNvSpPr>
            <a:spLocks noGrp="1" noRot="1" noChangeAspect="0"/>
          </p:cNvSpPr>
          <p:nvPr>
            <p:ph type="title" sz="full" idx="4294967295"/>
          </p:nvPr>
        </p:nvSpPr>
        <p:spPr>
          <a:xfrm rot="0">
            <a:off x="0" y="44450"/>
            <a:ext cx="9144000" cy="1270000"/>
          </a:xfrm>
          <a:ln/>
        </p:spPr>
        <p:txBody>
          <a:bodyPr wrap="square" lIns="92075" rIns="92075" tIns="46038" bIns="46038" anchor="ctr"/>
          <a:lstStyle/>
          <a:p>
            <a:pPr/>
            <a:r>
              <a:rPr lang="zh-CN" altLang="en-US" sz="3200" dirty="0" b="1">
                <a:latin charset="-122" typeface="华文新魏"/>
                <a:ea charset="-122" typeface="华文新魏"/>
              </a:rPr>
              <a:t>二、高等职业院校适应社会需求能力评估指标</a:t>
            </a:r>
          </a:p>
        </p:txBody>
      </p:sp>
      <p:sp>
        <p:nvSpPr>
          <p:cNvPr id="16387" name=""/>
          <p:cNvSpPr>
            <a:spLocks noChangeAspect="0"/>
          </p:cNvSpPr>
          <p:nvPr/>
        </p:nvSpPr>
        <p:spPr>
          <a:xfrm>
            <a:off x="612775" y="1196975"/>
            <a:ext cx="8280401" cy="584200"/>
          </a:xfrm>
          <a:prstGeom prst="rect">
            <a:avLst/>
          </a:prstGeom>
          <a:noFill/>
          <a:ln>
            <a:noFill/>
          </a:ln>
        </p:spPr>
        <p:txBody>
          <a:bodyPr>
            <a:spAutoFit/>
          </a:bodyPr>
          <a:lstStyle>
            <a:lvl1pPr indent="-342900" algn="l" fontAlgn="base" marL="342900" eaLnBrk="0" hangingPunct="false" rtl="false">
              <a:lnSpc>
                <a:spcPct val="100000"/>
              </a:lnSpc>
              <a:spcBef>
                <a:spcPct val="20000"/>
              </a:spcBef>
              <a:spcAft>
                <a:spcPct val="0"/>
              </a:spcAft>
              <a:buClr>
                <a:srgbClr val="ffff00"/>
              </a:buClr>
              <a:buSzPct val="75000"/>
              <a:buFont charset="2" typeface="Wingdings"/>
              <a:buChar char="n"/>
              <a:defRPr sz="3200">
                <a:solidFill>
                  <a:srgbClr val="ffffff"/>
                </a:solidFill>
                <a:latin charset="0" typeface="Times New Roman"/>
                <a:ea charset="-122" typeface="宋体"/>
              </a:defRPr>
            </a:lvl1pPr>
            <a:lvl2pPr indent="-285750" algn="l" fontAlgn="base" marL="742950" eaLnBrk="0" hangingPunct="false" rtl="false">
              <a:lnSpc>
                <a:spcPct val="100000"/>
              </a:lnSpc>
              <a:spcBef>
                <a:spcPct val="20000"/>
              </a:spcBef>
              <a:spcAft>
                <a:spcPct val="0"/>
              </a:spcAft>
              <a:buClr>
                <a:srgbClr val="ffffff"/>
              </a:buClr>
              <a:buChar char="–"/>
              <a:defRPr sz="2800">
                <a:solidFill>
                  <a:srgbClr val="ffffff"/>
                </a:solidFill>
                <a:latin charset="0" typeface="Times New Roman"/>
                <a:ea charset="-122" typeface="宋体"/>
              </a:defRPr>
            </a:lvl2pPr>
            <a:lvl3pPr indent="-228600" algn="l" fontAlgn="base" marL="1143000" eaLnBrk="0" hangingPunct="false" rtl="false">
              <a:lnSpc>
                <a:spcPct val="100000"/>
              </a:lnSpc>
              <a:spcBef>
                <a:spcPct val="20000"/>
              </a:spcBef>
              <a:spcAft>
                <a:spcPct val="0"/>
              </a:spcAft>
              <a:buClr>
                <a:srgbClr val="ffffff"/>
              </a:buClr>
              <a:buChar char="»"/>
              <a:defRPr sz="2400">
                <a:solidFill>
                  <a:srgbClr val="ffffff"/>
                </a:solidFill>
                <a:latin charset="0" typeface="Times New Roman"/>
                <a:ea charset="-122" typeface="宋体"/>
              </a:defRPr>
            </a:lvl3pPr>
            <a:lvl4pPr indent="-228600" algn="l" fontAlgn="base" marL="1600200" eaLnBrk="0" hangingPunct="false" rtl="false">
              <a:lnSpc>
                <a:spcPct val="100000"/>
              </a:lnSpc>
              <a:spcBef>
                <a:spcPct val="20000"/>
              </a:spcBef>
              <a:spcAft>
                <a:spcPct val="0"/>
              </a:spcAft>
              <a:buClr>
                <a:srgbClr val="ffff00"/>
              </a:buClr>
              <a:buSzPct val="75000"/>
              <a:buFont charset="2" typeface="Wingdings"/>
              <a:buChar char="n"/>
              <a:defRPr sz="2000">
                <a:solidFill>
                  <a:srgbClr val="ffffff"/>
                </a:solidFill>
                <a:latin charset="0" typeface="Times New Roman"/>
                <a:ea charset="-122" typeface="宋体"/>
              </a:defRPr>
            </a:lvl4pPr>
            <a:lvl5pPr indent="-228600" algn="l" fontAlgn="base" marL="2057400" eaLnBrk="0" hangingPunct="false" rtl="false">
              <a:lnSpc>
                <a:spcPct val="100000"/>
              </a:lnSpc>
              <a:spcBef>
                <a:spcPct val="20000"/>
              </a:spcBef>
              <a:spcAft>
                <a:spcPct val="0"/>
              </a:spcAft>
              <a:buClr>
                <a:srgbClr val="ffffff"/>
              </a:buClr>
              <a:buChar char="–"/>
              <a:defRPr sz="2000">
                <a:solidFill>
                  <a:srgbClr val="ffffff"/>
                </a:solidFill>
                <a:latin charset="0" typeface="Times New Roman"/>
                <a:ea charset="-122" typeface="宋体"/>
              </a:defRPr>
            </a:lvl5pPr>
          </a:lstStyle>
          <a:p>
            <a:pPr>
              <a:spcBef>
                <a:spcPct val="0"/>
              </a:spcBef>
              <a:buSzPct val="100000"/>
              <a:buFont charset="0" typeface="Arial"/>
              <a:buNone/>
            </a:pPr>
            <a:r>
              <a:rPr lang="zh-CN" altLang="en-US" dirty="0" b="1">
                <a:solidFill>
                  <a:srgbClr val="ffff00"/>
                </a:solidFill>
                <a:latin charset="-122" typeface="华文新魏"/>
                <a:ea charset="-122" typeface="华文新魏"/>
              </a:rPr>
              <a:t>（一）</a:t>
            </a:r>
            <a:r>
              <a:rPr lang="en-US" altLang="zh-CN" dirty="0" b="1">
                <a:solidFill>
                  <a:srgbClr val="ffff00"/>
                </a:solidFill>
                <a:latin charset="-122" typeface="华文新魏"/>
                <a:ea charset="-122" typeface="华文新魏"/>
              </a:rPr>
              <a:t>20</a:t>
            </a:r>
            <a:r>
              <a:rPr lang="zh-CN" altLang="en-US" dirty="0" b="1">
                <a:solidFill>
                  <a:srgbClr val="ffff00"/>
                </a:solidFill>
                <a:latin charset="-122" typeface="华文新魏"/>
                <a:ea charset="-122" typeface="华文新魏"/>
              </a:rPr>
              <a:t>项指标</a:t>
            </a:r>
          </a:p>
        </p:txBody>
      </p:sp>
      <p:graphicFrame>
        <p:nvGraphicFramePr>
          <p:cNvPr id="16388" name=""/>
          <p:cNvGraphicFramePr>
            <a:graphicFrameLocks noChangeAspect="0"/>
          </p:cNvGraphicFramePr>
          <p:nvPr/>
        </p:nvGraphicFramePr>
        <p:xfrm>
          <a:off x="0" y="1781175"/>
          <a:ext cx="9144000" cy="5076825"/>
        </p:xfrm>
        <a:graphic>
          <a:graphicData uri="http://schemas.openxmlformats.org/drawingml/2006/table">
            <a:tbl>
              <a:tblPr/>
              <a:tblGrid>
                <a:gridCol w="687388"/>
                <a:gridCol w="4141788"/>
                <a:gridCol w="687388"/>
                <a:gridCol w="3627438"/>
              </a:tblGrid>
              <a:tr h="461963">
                <a:tc>
                  <a:txBody>
                    <a:bodyPr lIns="9525" rIns="9525" tIns="9525" bIns="0" anchor="ctr"/>
                    <a:lstStyle/>
                    <a:p>
                      <a:pPr algn="ctr"/>
                      <a:r>
                        <a:rPr lang="zh-CN" altLang="en-US" sz="2000" dirty="0" b="1">
                          <a:solidFill>
                            <a:srgbClr val="ff0000"/>
                          </a:solidFill>
                          <a:latin charset="-122" typeface="黑体"/>
                          <a:ea charset="-122" typeface="黑体"/>
                        </a:rPr>
                        <a:t>序号</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lgn="ctr"/>
                      <a:r>
                        <a:rPr lang="zh-CN" altLang="en-US" sz="2000" dirty="0" b="1">
                          <a:solidFill>
                            <a:srgbClr val="ff0000"/>
                          </a:solidFill>
                          <a:latin charset="-122" typeface="黑体"/>
                          <a:ea charset="-122" typeface="黑体"/>
                        </a:rPr>
                        <a:t>指  标</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lgn="ctr"/>
                      <a:r>
                        <a:rPr lang="zh-CN" altLang="en-US" sz="2000" dirty="0" b="1">
                          <a:solidFill>
                            <a:srgbClr val="ff0000"/>
                          </a:solidFill>
                          <a:latin charset="-122" typeface="黑体"/>
                          <a:ea charset="-122" typeface="黑体"/>
                        </a:rPr>
                        <a:t>序号</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lgn="ctr"/>
                      <a:r>
                        <a:rPr lang="zh-CN" altLang="en-US" sz="2000" dirty="0" b="1">
                          <a:solidFill>
                            <a:srgbClr val="ff0000"/>
                          </a:solidFill>
                          <a:latin charset="-122" typeface="黑体"/>
                          <a:ea charset="-122" typeface="黑体"/>
                        </a:rPr>
                        <a:t>指  标</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r>
              <a:tr h="460375">
                <a:tc>
                  <a:txBody>
                    <a:bodyPr lIns="9525" rIns="9525" tIns="9525" bIns="0" anchor="ctr"/>
                    <a:lstStyle/>
                    <a:p>
                      <a:pPr algn="ctr"/>
                      <a:r>
                        <a:rPr lang="en-US" altLang="zh-CN" sz="2000" dirty="0" b="1">
                          <a:latin charset="-122" typeface="楷体"/>
                          <a:ea charset="-122" typeface="楷体"/>
                        </a:rPr>
                        <a:t>1</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r>
                        <a:rPr lang="zh-CN" altLang="en-US" sz="2000" dirty="0" b="1">
                          <a:latin charset="-122" typeface="楷体"/>
                          <a:ea charset="-122" typeface="楷体"/>
                        </a:rPr>
                        <a:t>年生均财政拨款水平</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lgn="ctr"/>
                      <a:r>
                        <a:rPr lang="en-US" altLang="zh-CN" sz="2000" dirty="0" b="1">
                          <a:latin charset="-122" typeface="楷体"/>
                          <a:ea charset="-122" typeface="楷体"/>
                        </a:rPr>
                        <a:t>11</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r>
                        <a:rPr lang="zh-CN" altLang="en-US" sz="2000" dirty="0" b="1">
                          <a:latin charset="-122" typeface="楷体"/>
                          <a:ea charset="-122" typeface="楷体"/>
                        </a:rPr>
                        <a:t>年支付企业兼职教师课酬</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r>
              <a:tr h="461963">
                <a:tc>
                  <a:txBody>
                    <a:bodyPr lIns="9525" rIns="9525" tIns="9525" bIns="0" anchor="ctr"/>
                    <a:lstStyle/>
                    <a:p>
                      <a:pPr algn="ctr"/>
                      <a:r>
                        <a:rPr lang="en-US" altLang="zh-CN" sz="2000" dirty="0" b="1">
                          <a:latin charset="-122" typeface="楷体"/>
                          <a:ea charset="-122" typeface="楷体"/>
                        </a:rPr>
                        <a:t>2</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r>
                        <a:rPr lang="zh-CN" altLang="en-US" sz="2000" dirty="0" b="1">
                          <a:latin charset="-122" typeface="楷体"/>
                          <a:ea charset="-122" typeface="楷体"/>
                        </a:rPr>
                        <a:t>生均教学仪器设备值</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lgn="ctr"/>
                      <a:r>
                        <a:rPr lang="en-US" altLang="zh-CN" sz="2000" dirty="0" b="1">
                          <a:latin charset="-122" typeface="楷体"/>
                          <a:ea charset="-122" typeface="楷体"/>
                        </a:rPr>
                        <a:t>12</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r>
                        <a:rPr lang="zh-CN" altLang="en-US" sz="2000" dirty="0" b="1">
                          <a:latin charset="-122" typeface="楷体"/>
                          <a:ea charset="-122" typeface="楷体"/>
                        </a:rPr>
                        <a:t>企业提供的校内实践教学设备值</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r>
              <a:tr h="461963">
                <a:tc>
                  <a:txBody>
                    <a:bodyPr lIns="9525" rIns="9525" tIns="9525" bIns="0" anchor="ctr"/>
                    <a:lstStyle/>
                    <a:p>
                      <a:pPr algn="ctr"/>
                      <a:r>
                        <a:rPr lang="en-US" altLang="zh-CN" sz="2000" dirty="0" b="1">
                          <a:latin charset="-122" typeface="楷体"/>
                          <a:ea charset="-122" typeface="楷体"/>
                        </a:rPr>
                        <a:t>3</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r>
                        <a:rPr lang="zh-CN" altLang="en-US" sz="2000" dirty="0" b="1">
                          <a:latin charset="-122" typeface="楷体"/>
                          <a:ea charset="-122" typeface="楷体"/>
                        </a:rPr>
                        <a:t>生均教学及辅助、行政办公用房面积</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lgn="ctr"/>
                      <a:r>
                        <a:rPr lang="en-US" altLang="zh-CN" sz="2000" dirty="0" b="1">
                          <a:latin charset="-122" typeface="楷体"/>
                          <a:ea charset="-122" typeface="楷体"/>
                        </a:rPr>
                        <a:t>13</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r>
                        <a:rPr lang="zh-CN" altLang="en-US" sz="2000" dirty="0" b="1">
                          <a:latin charset="-122" typeface="楷体"/>
                          <a:ea charset="-122" typeface="楷体"/>
                        </a:rPr>
                        <a:t>专业点学生分布</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r>
              <a:tr h="461963">
                <a:tc>
                  <a:txBody>
                    <a:bodyPr lIns="9525" rIns="9525" tIns="9525" bIns="0" anchor="ctr"/>
                    <a:lstStyle/>
                    <a:p>
                      <a:pPr algn="ctr"/>
                      <a:r>
                        <a:rPr lang="en-US" altLang="zh-CN" sz="2000" dirty="0" b="1">
                          <a:latin charset="-122" typeface="楷体"/>
                          <a:ea charset="-122" typeface="楷体"/>
                        </a:rPr>
                        <a:t>4</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r>
                        <a:rPr lang="zh-CN" altLang="en-US" sz="2000" dirty="0" b="1">
                          <a:latin charset="-122" typeface="楷体"/>
                          <a:ea charset="-122" typeface="楷体"/>
                        </a:rPr>
                        <a:t>信息化教学条件</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lgn="ctr"/>
                      <a:r>
                        <a:rPr lang="en-US" altLang="zh-CN" sz="2000" dirty="0" b="1">
                          <a:latin charset="-122" typeface="楷体"/>
                          <a:ea charset="-122" typeface="楷体"/>
                        </a:rPr>
                        <a:t>14</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r>
                        <a:rPr lang="zh-CN" altLang="en-US" sz="2000" dirty="0" b="1">
                          <a:latin charset="-122" typeface="楷体"/>
                          <a:ea charset="-122" typeface="楷体"/>
                        </a:rPr>
                        <a:t>专业与当地产业匹配度</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r>
              <a:tr h="460375">
                <a:tc>
                  <a:txBody>
                    <a:bodyPr lIns="9525" rIns="9525" tIns="9525" bIns="0" anchor="ctr"/>
                    <a:lstStyle/>
                    <a:p>
                      <a:pPr algn="ctr"/>
                      <a:r>
                        <a:rPr lang="en-US" altLang="zh-CN" sz="2000" dirty="0" b="1">
                          <a:latin charset="-122" typeface="楷体"/>
                          <a:ea charset="-122" typeface="楷体"/>
                        </a:rPr>
                        <a:t>5</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r>
                        <a:rPr lang="zh-CN" altLang="en-US" sz="2000" dirty="0" b="1">
                          <a:latin charset="-122" typeface="楷体"/>
                          <a:ea charset="-122" typeface="楷体"/>
                        </a:rPr>
                        <a:t>生均校内实践教学工位数</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lgn="ctr"/>
                      <a:r>
                        <a:rPr lang="en-US" altLang="zh-CN" sz="2000" dirty="0" b="1">
                          <a:latin charset="-122" typeface="楷体"/>
                          <a:ea charset="-122" typeface="楷体"/>
                        </a:rPr>
                        <a:t>15</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r>
                        <a:rPr lang="zh-CN" altLang="en-US" sz="2000" dirty="0" b="1">
                          <a:latin charset="-122" typeface="楷体"/>
                          <a:ea charset="-122" typeface="楷体"/>
                        </a:rPr>
                        <a:t>招生计划完成质量</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r>
              <a:tr h="461963">
                <a:tc>
                  <a:txBody>
                    <a:bodyPr lIns="9525" rIns="9525" tIns="9525" bIns="0" anchor="ctr"/>
                    <a:lstStyle/>
                    <a:p>
                      <a:pPr algn="ctr"/>
                      <a:r>
                        <a:rPr lang="en-US" altLang="zh-CN" sz="2000" dirty="0" b="1">
                          <a:latin charset="-122" typeface="楷体"/>
                          <a:ea charset="-122" typeface="楷体"/>
                        </a:rPr>
                        <a:t>6</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r>
                        <a:rPr lang="zh-CN" altLang="en-US" sz="2000" dirty="0" b="1">
                          <a:latin charset="-122" typeface="楷体"/>
                          <a:ea charset="-122" typeface="楷体"/>
                        </a:rPr>
                        <a:t>生师比</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lgn="ctr"/>
                      <a:r>
                        <a:rPr lang="en-US" altLang="zh-CN" sz="2000" dirty="0" b="1">
                          <a:latin charset="-122" typeface="楷体"/>
                          <a:ea charset="-122" typeface="楷体"/>
                        </a:rPr>
                        <a:t>16</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r>
                        <a:rPr lang="zh-CN" altLang="en-US" sz="2000" dirty="0" b="1">
                          <a:latin charset="-122" typeface="楷体"/>
                          <a:ea charset="-122" typeface="楷体"/>
                        </a:rPr>
                        <a:t>毕业生职业资格证书获取率</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r>
              <a:tr h="461963">
                <a:tc>
                  <a:txBody>
                    <a:bodyPr lIns="9525" rIns="9525" tIns="9525" bIns="0" anchor="ctr"/>
                    <a:lstStyle/>
                    <a:p>
                      <a:pPr algn="ctr"/>
                      <a:r>
                        <a:rPr lang="en-US" altLang="zh-CN" sz="2000" dirty="0" b="1">
                          <a:latin charset="-122" typeface="楷体"/>
                          <a:ea charset="-122" typeface="楷体"/>
                        </a:rPr>
                        <a:t>7</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r>
                        <a:rPr lang="zh-CN" altLang="en-US" sz="2000" dirty="0" b="1">
                          <a:latin charset="-122" typeface="楷体"/>
                          <a:ea charset="-122" typeface="楷体"/>
                        </a:rPr>
                        <a:t>“双师型”教师比例</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lgn="ctr"/>
                      <a:r>
                        <a:rPr lang="en-US" altLang="zh-CN" sz="2000" dirty="0" b="1">
                          <a:latin charset="-122" typeface="楷体"/>
                          <a:ea charset="-122" typeface="楷体"/>
                        </a:rPr>
                        <a:t>17</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r>
                        <a:rPr lang="zh-CN" altLang="en-US" sz="2000" dirty="0" b="1">
                          <a:latin charset="-122" typeface="楷体"/>
                          <a:ea charset="-122" typeface="楷体"/>
                        </a:rPr>
                        <a:t>直接就业率</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r>
              <a:tr h="461963">
                <a:tc>
                  <a:txBody>
                    <a:bodyPr lIns="9525" rIns="9525" tIns="9525" bIns="0" anchor="ctr"/>
                    <a:lstStyle/>
                    <a:p>
                      <a:pPr algn="ctr"/>
                      <a:r>
                        <a:rPr lang="en-US" altLang="zh-CN" sz="2000" dirty="0" b="1">
                          <a:latin charset="-122" typeface="楷体"/>
                          <a:ea charset="-122" typeface="楷体"/>
                        </a:rPr>
                        <a:t>8</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r>
                        <a:rPr lang="zh-CN" altLang="en-US" sz="2000" dirty="0" b="1">
                          <a:latin charset="-122" typeface="楷体"/>
                          <a:ea charset="-122" typeface="楷体"/>
                        </a:rPr>
                        <a:t>课程开设结构</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lgn="ctr"/>
                      <a:r>
                        <a:rPr lang="en-US" altLang="zh-CN" sz="2000" dirty="0" b="1">
                          <a:latin charset="-122" typeface="楷体"/>
                          <a:ea charset="-122" typeface="楷体"/>
                        </a:rPr>
                        <a:t>18</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r>
                        <a:rPr lang="zh-CN" altLang="en-US" sz="2000" dirty="0" b="1">
                          <a:latin charset="-122" typeface="楷体"/>
                          <a:ea charset="-122" typeface="楷体"/>
                        </a:rPr>
                        <a:t>毕业生就业去向</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r>
              <a:tr h="460375">
                <a:tc>
                  <a:txBody>
                    <a:bodyPr lIns="9525" rIns="9525" tIns="9525" bIns="0" anchor="ctr"/>
                    <a:lstStyle/>
                    <a:p>
                      <a:pPr algn="ctr"/>
                      <a:r>
                        <a:rPr lang="en-US" altLang="zh-CN" sz="2000" dirty="0" b="1">
                          <a:latin charset="-122" typeface="楷体"/>
                          <a:ea charset="-122" typeface="楷体"/>
                        </a:rPr>
                        <a:t>9</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r>
                        <a:rPr lang="zh-CN" altLang="en-US" sz="2000" dirty="0" b="1">
                          <a:latin charset="-122" typeface="楷体"/>
                          <a:ea charset="-122" typeface="楷体"/>
                        </a:rPr>
                        <a:t>年生均校外实训基地实习时间</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lgn="ctr"/>
                      <a:r>
                        <a:rPr lang="en-US" altLang="zh-CN" sz="2000" dirty="0" b="1">
                          <a:latin charset="-122" typeface="楷体"/>
                          <a:ea charset="-122" typeface="楷体"/>
                        </a:rPr>
                        <a:t>19</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r>
                        <a:rPr lang="zh-CN" altLang="en-US" sz="2000" dirty="0" b="1">
                          <a:latin charset="-122" typeface="楷体"/>
                          <a:ea charset="-122" typeface="楷体"/>
                        </a:rPr>
                        <a:t>政府购买服务到款额</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r>
              <a:tr h="461963">
                <a:tc>
                  <a:txBody>
                    <a:bodyPr lIns="9525" rIns="9525" tIns="9525" bIns="0" anchor="ctr"/>
                    <a:lstStyle/>
                    <a:p>
                      <a:pPr algn="ctr"/>
                      <a:r>
                        <a:rPr lang="en-US" altLang="zh-CN" sz="2000" dirty="0" b="1">
                          <a:latin charset="-122" typeface="楷体"/>
                          <a:ea charset="-122" typeface="楷体"/>
                        </a:rPr>
                        <a:t>10</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r>
                        <a:rPr lang="zh-CN" altLang="en-US" sz="2000" dirty="0" b="1">
                          <a:latin charset="-122" typeface="楷体"/>
                          <a:ea charset="-122" typeface="楷体"/>
                        </a:rPr>
                        <a:t>企业订单学生所占比例</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lgn="ctr"/>
                      <a:r>
                        <a:rPr lang="en-US" altLang="zh-CN" sz="2000" dirty="0" b="1">
                          <a:latin charset="-122" typeface="楷体"/>
                          <a:ea charset="-122" typeface="楷体"/>
                        </a:rPr>
                        <a:t>20</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5" bIns="0" anchor="ctr"/>
                    <a:lstStyle/>
                    <a:p>
                      <a:pPr/>
                      <a:r>
                        <a:rPr lang="zh-CN" altLang="en-US" sz="2000" dirty="0" b="1">
                          <a:latin charset="-122" typeface="楷体"/>
                          <a:ea charset="-122" typeface="楷体"/>
                        </a:rPr>
                        <a:t>技术服务到款额</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r>
            </a:tbl>
          </a:graphicData>
        </a:graphic>
      </p:graphicFrame>
    </p:spTree>
  </p:cSl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17408" name=""/>
        <p:cNvGrpSpPr>
          <a:grpSpLocks/>
        </p:cNvGrpSpPr>
        <p:nvPr/>
      </p:nvGrpSpPr>
      <p:grpSpPr>
        <a:xfrm/>
      </p:grpSpPr>
      <p:sp>
        <p:nvSpPr>
          <p:cNvPr id="17410" name=""/>
          <p:cNvSpPr>
            <a:spLocks noGrp="1" noChangeAspect="0"/>
          </p:cNvSpPr>
          <p:nvPr>
            <p:ph type="body" sz="full" idx="4294967295"/>
          </p:nvPr>
        </p:nvSpPr>
        <p:spPr>
          <a:xfrm rot="0">
            <a:off x="395288" y="571500"/>
            <a:ext cx="8353424" cy="5305425"/>
          </a:xfrm>
          <a:ln/>
        </p:spPr>
        <p:txBody>
          <a:bodyPr wrap="square" lIns="91440" rIns="91440" tIns="45720" bIns="45720" anchor="t" anchorCtr="false"/>
          <a:lstStyle/>
          <a:p>
            <a:pPr>
              <a:spcBef>
                <a:spcPts val="600"/>
              </a:spcBef>
              <a:spcAft>
                <a:spcPts val="600"/>
              </a:spcAft>
              <a:buNone/>
            </a:pPr>
            <a:r>
              <a:rPr lang="zh-CN" altLang="en-US" sz="3600" dirty="0" b="1">
                <a:solidFill>
                  <a:srgbClr val="ffff00"/>
                </a:solidFill>
                <a:latin charset="-122" typeface="华文新魏"/>
                <a:ea charset="-122" typeface="华文新魏"/>
              </a:rPr>
              <a:t>（二）指标设计思路</a:t>
            </a:r>
          </a:p>
          <a:p>
            <a:pPr>
              <a:spcBef>
                <a:spcPts val="600"/>
              </a:spcBef>
              <a:spcAft>
                <a:spcPts val="600"/>
              </a:spcAft>
            </a:pPr>
            <a:r>
              <a:rPr lang="zh-CN" altLang="en-US" sz="2800" dirty="0">
                <a:latin charset="-122" typeface="华文新魏"/>
                <a:ea charset="-122" typeface="华文新魏"/>
              </a:rPr>
              <a:t>体现国家要求，注重发展导向，注重高职特点</a:t>
            </a:r>
            <a:r>
              <a:rPr lang="zh-CN" altLang="zh-CN" sz="2800" dirty="0">
                <a:latin charset="-122" typeface="华文新魏"/>
                <a:ea charset="-122" typeface="华文新魏"/>
              </a:rPr>
              <a:t>，</a:t>
            </a:r>
            <a:r>
              <a:rPr lang="zh-CN" altLang="en-US" sz="2800" dirty="0">
                <a:latin charset="-122" typeface="华文新魏"/>
                <a:ea charset="-122" typeface="华文新魏"/>
              </a:rPr>
              <a:t>注重</a:t>
            </a:r>
            <a:r>
              <a:rPr lang="zh-CN" altLang="zh-CN" sz="2800" dirty="0">
                <a:latin charset="-122" typeface="华文新魏"/>
                <a:ea charset="-122" typeface="华文新魏"/>
              </a:rPr>
              <a:t>网上操作性</a:t>
            </a:r>
            <a:r>
              <a:rPr lang="zh-CN" altLang="en-US" sz="2800" dirty="0">
                <a:latin charset="-122" typeface="华文新魏"/>
                <a:ea charset="-122" typeface="华文新魏"/>
              </a:rPr>
              <a:t>，</a:t>
            </a:r>
            <a:r>
              <a:rPr lang="zh-CN" altLang="zh-CN" sz="2800" dirty="0">
                <a:solidFill>
                  <a:srgbClr val="ffff00"/>
                </a:solidFill>
                <a:latin charset="-122" typeface="华文新魏"/>
                <a:ea charset="-122" typeface="华文新魏"/>
              </a:rPr>
              <a:t>共设</a:t>
            </a:r>
            <a:r>
              <a:rPr lang="en-US" altLang="zh-CN" sz="2800" dirty="0">
                <a:solidFill>
                  <a:srgbClr val="ffff00"/>
                </a:solidFill>
                <a:latin charset="-122" typeface="华文新魏"/>
                <a:ea charset="-122" typeface="华文新魏"/>
              </a:rPr>
              <a:t>20</a:t>
            </a:r>
            <a:r>
              <a:rPr lang="zh-CN" altLang="zh-CN" sz="2800" dirty="0">
                <a:solidFill>
                  <a:srgbClr val="ffff00"/>
                </a:solidFill>
                <a:latin charset="-122" typeface="华文新魏"/>
                <a:ea charset="-122" typeface="华文新魏"/>
              </a:rPr>
              <a:t>项指标</a:t>
            </a:r>
            <a:r>
              <a:rPr lang="zh-CN" altLang="en-US" sz="2800" dirty="0">
                <a:latin charset="-122" typeface="华文新魏"/>
                <a:ea charset="-122" typeface="华文新魏"/>
              </a:rPr>
              <a:t>。</a:t>
            </a:r>
          </a:p>
          <a:p>
            <a:pPr>
              <a:spcBef>
                <a:spcPts val="600"/>
              </a:spcBef>
              <a:spcAft>
                <a:spcPts val="600"/>
              </a:spcAft>
            </a:pPr>
            <a:r>
              <a:rPr lang="zh-CN" altLang="en-US" sz="2800" dirty="0">
                <a:latin charset="-122" typeface="华文新魏"/>
                <a:ea charset="-122" typeface="华文新魏"/>
              </a:rPr>
              <a:t>主要</a:t>
            </a:r>
            <a:r>
              <a:rPr lang="zh-CN" altLang="zh-CN" sz="2800" dirty="0">
                <a:latin charset="-122" typeface="华文新魏"/>
                <a:ea charset="-122" typeface="华文新魏"/>
              </a:rPr>
              <a:t>内容包括办学基础能力、“双师”队伍建设、专业人才培养、学生发展和社会服务能力等五个方面。</a:t>
            </a:r>
          </a:p>
          <a:p>
            <a:pPr/>
            <a:r>
              <a:rPr lang="zh-CN" altLang="en-US" sz="2800" dirty="0">
                <a:latin charset="-122" typeface="华文新魏"/>
                <a:ea charset="-122" typeface="华文新魏"/>
              </a:rPr>
              <a:t>重点评价</a:t>
            </a:r>
            <a:r>
              <a:rPr lang="zh-CN" altLang="zh-CN" sz="2800" dirty="0">
                <a:latin charset="-122" typeface="华文新魏"/>
                <a:ea charset="-122" typeface="华文新魏"/>
              </a:rPr>
              <a:t>高职院校</a:t>
            </a:r>
            <a:r>
              <a:rPr lang="zh-CN" altLang="en-US" sz="2800" dirty="0">
                <a:latin charset="-122" typeface="华文新魏"/>
                <a:ea charset="-122" typeface="华文新魏"/>
              </a:rPr>
              <a:t>适应社会需求能力</a:t>
            </a:r>
            <a:r>
              <a:rPr lang="zh-CN" altLang="zh-CN" sz="2800" dirty="0">
                <a:latin charset="-122" typeface="华文新魏"/>
                <a:ea charset="-122" typeface="华文新魏"/>
              </a:rPr>
              <a:t>，</a:t>
            </a:r>
            <a:r>
              <a:rPr lang="zh-CN" altLang="zh-CN" sz="2800" dirty="0">
                <a:solidFill>
                  <a:srgbClr val="ffff00"/>
                </a:solidFill>
                <a:latin charset="-122" typeface="华文新魏"/>
                <a:ea charset="-122" typeface="华文新魏"/>
              </a:rPr>
              <a:t>引导院校发挥</a:t>
            </a:r>
            <a:r>
              <a:rPr lang="zh-CN" altLang="zh-CN" sz="2800" dirty="0">
                <a:solidFill>
                  <a:srgbClr val="ffff00"/>
                </a:solidFill>
                <a:latin charset="-122" typeface="华文新魏"/>
                <a:ea charset="-122" typeface="华文新魏"/>
              </a:rPr>
              <a:t>办学主体作用，加强内涵建设，促进产教融合、校企合作，激发学校办学活力，提高高等职业院校人才培养能力，</a:t>
            </a:r>
            <a:r>
              <a:rPr lang="zh-CN" altLang="zh-CN" sz="2800" dirty="0">
                <a:solidFill>
                  <a:srgbClr val="ffff00"/>
                </a:solidFill>
                <a:latin charset="-122" typeface="华文新魏"/>
                <a:ea charset="-122" typeface="华文新魏"/>
              </a:rPr>
              <a:t>更好</a:t>
            </a:r>
            <a:r>
              <a:rPr lang="zh-CN" altLang="en-US" sz="2800" dirty="0">
                <a:solidFill>
                  <a:srgbClr val="ffff00"/>
                </a:solidFill>
                <a:latin charset="-122" typeface="华文新魏"/>
                <a:ea charset="-122" typeface="华文新魏"/>
              </a:rPr>
              <a:t>适应</a:t>
            </a:r>
            <a:r>
              <a:rPr lang="zh-CN" altLang="zh-CN" sz="2800" dirty="0">
                <a:solidFill>
                  <a:srgbClr val="ffff00"/>
                </a:solidFill>
                <a:latin charset="-122" typeface="华文新魏"/>
                <a:ea charset="-122" typeface="华文新魏"/>
              </a:rPr>
              <a:t>地方</a:t>
            </a:r>
            <a:r>
              <a:rPr lang="zh-CN" altLang="zh-CN" sz="2800" dirty="0">
                <a:solidFill>
                  <a:srgbClr val="ffff00"/>
                </a:solidFill>
                <a:latin charset="-122" typeface="华文新魏"/>
                <a:ea charset="-122" typeface="华文新魏"/>
              </a:rPr>
              <a:t>经济社会发展</a:t>
            </a:r>
            <a:r>
              <a:rPr lang="zh-CN" altLang="zh-CN" sz="2800" dirty="0">
                <a:solidFill>
                  <a:srgbClr val="ffff00"/>
                </a:solidFill>
                <a:latin charset="-122" typeface="华文新魏"/>
                <a:ea charset="-122" typeface="华文新魏"/>
              </a:rPr>
              <a:t>，</a:t>
            </a:r>
            <a:r>
              <a:rPr lang="zh-CN" altLang="en-US" sz="2800" dirty="0">
                <a:solidFill>
                  <a:srgbClr val="ffff00"/>
                </a:solidFill>
                <a:latin charset="-122" typeface="华文新魏"/>
                <a:ea charset="-122" typeface="华文新魏"/>
              </a:rPr>
              <a:t>服务区域和</a:t>
            </a:r>
            <a:r>
              <a:rPr lang="zh-CN" altLang="zh-CN" sz="2800" dirty="0">
                <a:solidFill>
                  <a:srgbClr val="ffff00"/>
                </a:solidFill>
                <a:latin charset="-122" typeface="华文新魏"/>
                <a:ea charset="-122" typeface="华文新魏"/>
              </a:rPr>
              <a:t>行业</a:t>
            </a:r>
            <a:r>
              <a:rPr lang="zh-CN" altLang="zh-CN" sz="2800" dirty="0">
                <a:solidFill>
                  <a:srgbClr val="ffff00"/>
                </a:solidFill>
                <a:latin charset="-122" typeface="华文新魏"/>
                <a:ea charset="-122" typeface="华文新魏"/>
              </a:rPr>
              <a:t>发展需要</a:t>
            </a:r>
            <a:r>
              <a:rPr lang="zh-CN" altLang="zh-CN" sz="2800" dirty="0">
                <a:latin charset="-122" typeface="华文新魏"/>
                <a:ea charset="-122" typeface="华文新魏"/>
              </a:rPr>
              <a:t>。</a:t>
            </a:r>
          </a:p>
        </p:txBody>
      </p:sp>
    </p:spTree>
  </p:cSl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18432" name=""/>
        <p:cNvGrpSpPr>
          <a:grpSpLocks/>
        </p:cNvGrpSpPr>
        <p:nvPr/>
      </p:nvGrpSpPr>
      <p:grpSpPr>
        <a:xfrm/>
      </p:grpSpPr>
      <p:sp>
        <p:nvSpPr>
          <p:cNvPr id="18434" name=""/>
          <p:cNvSpPr>
            <a:spLocks noGrp="1" noChangeAspect="0"/>
          </p:cNvSpPr>
          <p:nvPr>
            <p:ph type="body" sz="full" idx="4294967295"/>
          </p:nvPr>
        </p:nvSpPr>
        <p:spPr>
          <a:xfrm rot="0">
            <a:off x="107950" y="115888"/>
            <a:ext cx="8928100" cy="6337300"/>
          </a:xfrm>
          <a:ln/>
        </p:spPr>
        <p:txBody>
          <a:bodyPr wrap="square" lIns="91440" rIns="91440" tIns="45720" bIns="45720" anchor="t" anchorCtr="false"/>
          <a:lstStyle/>
          <a:p>
            <a:pPr>
              <a:spcBef>
                <a:spcPts val="600"/>
              </a:spcBef>
              <a:spcAft>
                <a:spcPts val="600"/>
              </a:spcAft>
              <a:buNone/>
            </a:pPr>
            <a:r>
              <a:rPr lang="zh-CN" altLang="en-US" sz="3600" dirty="0" b="1">
                <a:solidFill>
                  <a:srgbClr val="ffff00"/>
                </a:solidFill>
                <a:latin charset="-122" typeface="华文新魏"/>
                <a:ea charset="-122" typeface="华文新魏"/>
              </a:rPr>
              <a:t>（三）指标说明</a:t>
            </a:r>
          </a:p>
          <a:p>
            <a:pPr>
              <a:buNone/>
            </a:pPr>
            <a:r>
              <a:rPr lang="en-US" altLang="zh-CN" sz="2700" dirty="0" b="1">
                <a:solidFill>
                  <a:srgbClr val="ffff00"/>
                </a:solidFill>
                <a:latin charset="-122" typeface="华文新魏"/>
                <a:ea charset="-122" typeface="华文新魏"/>
              </a:rPr>
              <a:t>1.</a:t>
            </a:r>
            <a:r>
              <a:rPr lang="zh-CN" altLang="zh-CN" sz="2700" dirty="0" b="1">
                <a:solidFill>
                  <a:srgbClr val="ffff00"/>
                </a:solidFill>
                <a:latin charset="-122" typeface="华文新魏"/>
                <a:ea charset="-122" typeface="华文新魏"/>
              </a:rPr>
              <a:t>年生均财政拨款水平：</a:t>
            </a:r>
            <a:r>
              <a:rPr lang="zh-CN" altLang="zh-CN" sz="2700" dirty="0">
                <a:latin charset="-122" typeface="华文新魏"/>
                <a:ea charset="-122" typeface="华文新魏"/>
              </a:rPr>
              <a:t>指学校通过各种财政渠道获得的经费收入，包括财政预算内、预算外、专项、经常性补贴等，按全日制学历教育在校生人数折算的平均水平。</a:t>
            </a:r>
          </a:p>
          <a:p>
            <a:pPr>
              <a:buNone/>
            </a:pPr>
            <a:r>
              <a:rPr lang="en-US" altLang="zh-CN" sz="2700" dirty="0" b="1">
                <a:solidFill>
                  <a:srgbClr val="ffff00"/>
                </a:solidFill>
                <a:latin charset="-122" typeface="华文新魏"/>
                <a:ea charset="-122" typeface="华文新魏"/>
              </a:rPr>
              <a:t>2.</a:t>
            </a:r>
            <a:r>
              <a:rPr lang="zh-CN" altLang="zh-CN" sz="2700" dirty="0" b="1">
                <a:solidFill>
                  <a:srgbClr val="ffff00"/>
                </a:solidFill>
                <a:latin charset="-122" typeface="华文新魏"/>
                <a:ea charset="-122" typeface="华文新魏"/>
              </a:rPr>
              <a:t>生均教学仪器设备值：</a:t>
            </a:r>
            <a:r>
              <a:rPr lang="zh-CN" altLang="zh-CN" sz="2700" dirty="0">
                <a:latin charset="-122" typeface="华文新魏"/>
                <a:ea charset="-122" typeface="华文新魏"/>
              </a:rPr>
              <a:t>指学校教学仪器设备总资产值与在校生总数之比。教学仪器设备资产值是指学校固定资产中用于教学、实验、实习、科研等仪器设备的资产值。</a:t>
            </a:r>
          </a:p>
          <a:p>
            <a:pPr>
              <a:buNone/>
            </a:pPr>
            <a:r>
              <a:rPr lang="en-US" altLang="zh-CN" sz="2700" dirty="0" b="1">
                <a:solidFill>
                  <a:srgbClr val="ffff00"/>
                </a:solidFill>
                <a:latin charset="-122" typeface="华文新魏"/>
                <a:ea charset="-122" typeface="华文新魏"/>
              </a:rPr>
              <a:t>3.</a:t>
            </a:r>
            <a:r>
              <a:rPr lang="zh-CN" altLang="zh-CN" sz="2700" dirty="0" b="1">
                <a:solidFill>
                  <a:srgbClr val="ffff00"/>
                </a:solidFill>
                <a:latin charset="-122" typeface="华文新魏"/>
                <a:ea charset="-122" typeface="华文新魏"/>
              </a:rPr>
              <a:t>生均教学及辅助、行政办公用房面积：</a:t>
            </a:r>
            <a:r>
              <a:rPr lang="zh-CN" altLang="zh-CN" sz="2700" dirty="0">
                <a:latin charset="-122" typeface="华文新魏"/>
                <a:ea charset="-122" typeface="华文新魏"/>
              </a:rPr>
              <a:t>指学校教学及辅助用房和行政办公用房总面积与全日制学历教育在校生总数之比。</a:t>
            </a:r>
          </a:p>
          <a:p>
            <a:pPr>
              <a:buNone/>
            </a:pPr>
            <a:r>
              <a:rPr lang="en-US" altLang="zh-CN" sz="2700" dirty="0" b="1">
                <a:solidFill>
                  <a:srgbClr val="ffff00"/>
                </a:solidFill>
                <a:latin charset="-122" typeface="华文新魏"/>
                <a:ea charset="-122" typeface="华文新魏"/>
              </a:rPr>
              <a:t>4.</a:t>
            </a:r>
            <a:r>
              <a:rPr lang="zh-CN" altLang="zh-CN" sz="2700" dirty="0" b="1">
                <a:solidFill>
                  <a:srgbClr val="ffff00"/>
                </a:solidFill>
                <a:latin charset="-122" typeface="华文新魏"/>
                <a:ea charset="-122" typeface="华文新魏"/>
              </a:rPr>
              <a:t>信息化教学条件：</a:t>
            </a:r>
            <a:r>
              <a:rPr lang="zh-CN" altLang="zh-CN" sz="2700" dirty="0">
                <a:latin charset="-122" typeface="华文新魏"/>
                <a:ea charset="-122" typeface="华文新魏"/>
              </a:rPr>
              <a:t>指高职院校保障教学的信息技术条件情况，包括每百名学生拥有教学用终端（计算机）数、接入互联网出口带宽、无线覆盖、一卡通、校园网主干、信息化教学水平和资源情况等。</a:t>
            </a:r>
          </a:p>
        </p:txBody>
      </p:sp>
    </p:spTree>
  </p:cSl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19456" name=""/>
        <p:cNvGrpSpPr>
          <a:grpSpLocks/>
        </p:cNvGrpSpPr>
        <p:nvPr/>
      </p:nvGrpSpPr>
      <p:grpSpPr>
        <a:xfrm/>
      </p:grpSpPr>
      <p:sp>
        <p:nvSpPr>
          <p:cNvPr id="19458" name=""/>
          <p:cNvSpPr>
            <a:spLocks noGrp="1" noChangeAspect="0"/>
          </p:cNvSpPr>
          <p:nvPr>
            <p:ph type="body" sz="full" idx="4294967295"/>
          </p:nvPr>
        </p:nvSpPr>
        <p:spPr>
          <a:xfrm rot="0">
            <a:off x="107950" y="115888"/>
            <a:ext cx="8928100" cy="6337300"/>
          </a:xfrm>
          <a:noFill/>
          <a:ln>
            <a:noFill/>
          </a:ln>
        </p:spPr>
        <p:txBody>
          <a:bodyPr wrap="square" lIns="91440" rIns="91440" tIns="45720" bIns="45720" anchor="t" anchorCtr="false"/>
          <a:lstStyle/>
          <a:p>
            <a:pPr>
              <a:buNone/>
            </a:pPr>
            <a:r>
              <a:rPr lang="en-US" altLang="zh-CN" sz="2800" dirty="0" b="1">
                <a:solidFill>
                  <a:srgbClr val="ffff00"/>
                </a:solidFill>
                <a:latin charset="-122" typeface="华文新魏"/>
                <a:ea charset="-122" typeface="华文新魏"/>
              </a:rPr>
              <a:t>5.</a:t>
            </a:r>
            <a:r>
              <a:rPr lang="zh-CN" altLang="zh-CN" sz="2800" dirty="0" b="1">
                <a:solidFill>
                  <a:srgbClr val="ffff00"/>
                </a:solidFill>
                <a:latin charset="-122" typeface="华文新魏"/>
                <a:ea charset="-122" typeface="华文新魏"/>
              </a:rPr>
              <a:t>生均校内实践教学工位数：</a:t>
            </a:r>
            <a:r>
              <a:rPr lang="zh-CN" altLang="zh-CN" sz="2600" dirty="0">
                <a:latin charset="-122" typeface="华文新魏"/>
                <a:ea charset="-122" typeface="华文新魏"/>
              </a:rPr>
              <a:t>指学校校内实践（实习、实训）场所进行实践教学的工位数，即实践教学过程最基本的“做中学”单元数，按全日制学历教育在校生人数折算的平均水平。</a:t>
            </a:r>
          </a:p>
          <a:p>
            <a:pPr>
              <a:buNone/>
            </a:pPr>
            <a:r>
              <a:rPr lang="en-US" altLang="zh-CN" sz="2800" dirty="0" b="1">
                <a:solidFill>
                  <a:srgbClr val="ffff00"/>
                </a:solidFill>
                <a:latin charset="-122" typeface="华文新魏"/>
                <a:ea charset="-122" typeface="华文新魏"/>
              </a:rPr>
              <a:t>6.</a:t>
            </a:r>
            <a:r>
              <a:rPr lang="zh-CN" altLang="zh-CN" sz="2800" dirty="0" b="1">
                <a:solidFill>
                  <a:srgbClr val="ffff00"/>
                </a:solidFill>
                <a:latin charset="-122" typeface="华文新魏"/>
                <a:ea charset="-122" typeface="华文新魏"/>
              </a:rPr>
              <a:t>生师比：</a:t>
            </a:r>
            <a:r>
              <a:rPr lang="zh-CN" altLang="zh-CN" sz="2600" dirty="0">
                <a:latin charset="-122" typeface="华文新魏"/>
                <a:ea charset="-122" typeface="华文新魏"/>
              </a:rPr>
              <a:t>指学校每位专任教师平均所教的学生数。</a:t>
            </a:r>
          </a:p>
          <a:p>
            <a:pPr>
              <a:buNone/>
            </a:pPr>
            <a:r>
              <a:rPr lang="en-US" altLang="zh-CN" sz="2800" dirty="0" b="1">
                <a:solidFill>
                  <a:srgbClr val="ffff00"/>
                </a:solidFill>
                <a:latin charset="-122" typeface="华文新魏"/>
                <a:ea charset="-122" typeface="华文新魏"/>
              </a:rPr>
              <a:t>7.</a:t>
            </a:r>
            <a:r>
              <a:rPr lang="zh-CN" altLang="zh-CN" sz="2800" dirty="0" b="1">
                <a:solidFill>
                  <a:srgbClr val="ffff00"/>
                </a:solidFill>
                <a:latin charset="-122" typeface="华文新魏"/>
                <a:ea charset="-122" typeface="华文新魏"/>
              </a:rPr>
              <a:t>“双师型”教师比例：</a:t>
            </a:r>
            <a:r>
              <a:rPr lang="zh-CN" altLang="zh-CN" sz="2600" dirty="0">
                <a:latin charset="-122" typeface="华文新魏"/>
                <a:ea charset="-122" typeface="华文新魏"/>
              </a:rPr>
              <a:t>指学校“双师型”专任教师数占专任教师总数的百分比。“双师型”</a:t>
            </a:r>
            <a:r>
              <a:rPr lang="zh-CN" altLang="zh-CN" sz="2600" dirty="0">
                <a:solidFill>
                  <a:srgbClr val="ff0000"/>
                </a:solidFill>
                <a:latin charset="-122" typeface="华文新魏"/>
                <a:ea charset="-122" typeface="华文新魏"/>
              </a:rPr>
              <a:t>专任教师是指具有教师资格，又具备下列条件之一的校内专任教师</a:t>
            </a:r>
            <a:r>
              <a:rPr lang="zh-CN" altLang="zh-CN" sz="2600" dirty="0">
                <a:latin charset="-122" typeface="华文新魏"/>
                <a:ea charset="-122" typeface="华文新魏"/>
              </a:rPr>
              <a:t>：</a:t>
            </a:r>
            <a:r>
              <a:rPr lang="zh-CN" altLang="zh-CN" sz="2600" dirty="0">
                <a:solidFill>
                  <a:srgbClr val="ff0000"/>
                </a:solidFill>
                <a:latin charset="-122" typeface="华文新魏"/>
                <a:ea charset="-122" typeface="华文新魏"/>
              </a:rPr>
              <a:t>（</a:t>
            </a:r>
            <a:r>
              <a:rPr lang="en-US" altLang="zh-CN" sz="2600" dirty="0">
                <a:solidFill>
                  <a:srgbClr val="ff0000"/>
                </a:solidFill>
                <a:latin charset="-122" typeface="华文新魏"/>
                <a:ea charset="-122" typeface="华文新魏"/>
              </a:rPr>
              <a:t>1</a:t>
            </a:r>
            <a:r>
              <a:rPr lang="zh-CN" altLang="zh-CN" sz="2600" dirty="0">
                <a:solidFill>
                  <a:srgbClr val="ff0000"/>
                </a:solidFill>
                <a:latin charset="-122" typeface="华文新魏"/>
                <a:ea charset="-122" typeface="华文新魏"/>
              </a:rPr>
              <a:t>）</a:t>
            </a:r>
            <a:r>
              <a:rPr lang="zh-CN" altLang="zh-CN" sz="2600" dirty="0">
                <a:latin charset="-122" typeface="华文新魏"/>
                <a:ea charset="-122" typeface="华文新魏"/>
              </a:rPr>
              <a:t>具有本专业中级（或以上）技术职称及职业资格（含持有行业特许的资格证书及具有专业资格或专业技能考评员资格者），并在近五年主持（或主要参与）过校内实践教学设施建设或提升技术水平的设计安装工作，使用效果好，在</a:t>
            </a:r>
            <a:r>
              <a:rPr lang="zh-CN" altLang="en-US" sz="2600" dirty="0">
                <a:latin charset="-122" typeface="华文新魏"/>
                <a:ea charset="-122" typeface="华文新魏"/>
              </a:rPr>
              <a:t>省域</a:t>
            </a:r>
            <a:r>
              <a:rPr lang="zh-CN" altLang="zh-CN" sz="2600" dirty="0">
                <a:latin charset="-122" typeface="华文新魏"/>
                <a:ea charset="-122" typeface="华文新魏"/>
              </a:rPr>
              <a:t>内同类院校中居先进水平；</a:t>
            </a:r>
            <a:r>
              <a:rPr lang="zh-CN" altLang="zh-CN" sz="2600" dirty="0">
                <a:solidFill>
                  <a:srgbClr val="ff0000"/>
                </a:solidFill>
                <a:latin charset="-122" typeface="华文新魏"/>
                <a:ea charset="-122" typeface="华文新魏"/>
              </a:rPr>
              <a:t>（</a:t>
            </a:r>
            <a:r>
              <a:rPr lang="en-US" altLang="zh-CN" sz="2600" dirty="0">
                <a:solidFill>
                  <a:srgbClr val="ff0000"/>
                </a:solidFill>
                <a:latin charset="-122" typeface="华文新魏"/>
                <a:ea charset="-122" typeface="华文新魏"/>
              </a:rPr>
              <a:t>2</a:t>
            </a:r>
            <a:r>
              <a:rPr lang="zh-CN" altLang="zh-CN" sz="2600" dirty="0">
                <a:solidFill>
                  <a:srgbClr val="ff0000"/>
                </a:solidFill>
                <a:latin charset="-122" typeface="华文新魏"/>
                <a:ea charset="-122" typeface="华文新魏"/>
              </a:rPr>
              <a:t>）</a:t>
            </a:r>
            <a:r>
              <a:rPr lang="zh-CN" altLang="zh-CN" sz="2600" dirty="0">
                <a:latin charset="-122" typeface="华文新魏"/>
                <a:ea charset="-122" typeface="华文新魏"/>
              </a:rPr>
              <a:t>近五年中有两年以上（可累计计算）在企业第一线本专业实际工作经历，能全面指导学生专业实践实训活动；</a:t>
            </a:r>
            <a:r>
              <a:rPr lang="zh-CN" altLang="zh-CN" sz="2600" dirty="0">
                <a:solidFill>
                  <a:srgbClr val="ff0000"/>
                </a:solidFill>
                <a:latin charset="-122" typeface="华文新魏"/>
                <a:ea charset="-122" typeface="华文新魏"/>
              </a:rPr>
              <a:t>（</a:t>
            </a:r>
            <a:r>
              <a:rPr lang="en-US" altLang="zh-CN" sz="2600" dirty="0">
                <a:solidFill>
                  <a:srgbClr val="ff0000"/>
                </a:solidFill>
                <a:latin charset="-122" typeface="华文新魏"/>
                <a:ea charset="-122" typeface="华文新魏"/>
              </a:rPr>
              <a:t>3</a:t>
            </a:r>
            <a:r>
              <a:rPr lang="zh-CN" altLang="zh-CN" sz="2600" dirty="0">
                <a:solidFill>
                  <a:srgbClr val="ff0000"/>
                </a:solidFill>
                <a:latin charset="-122" typeface="华文新魏"/>
                <a:ea charset="-122" typeface="华文新魏"/>
              </a:rPr>
              <a:t>）</a:t>
            </a:r>
            <a:r>
              <a:rPr lang="zh-CN" altLang="zh-CN" sz="2600" dirty="0">
                <a:latin charset="-122" typeface="华文新魏"/>
                <a:ea charset="-122" typeface="华文新魏"/>
              </a:rPr>
              <a:t>近五年主持（或主要参与）过应用技术研究，成果已被企业使用，效益良好。</a:t>
            </a:r>
          </a:p>
        </p:txBody>
      </p:sp>
    </p:spTree>
  </p:cSld>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20480" name=""/>
        <p:cNvGrpSpPr>
          <a:grpSpLocks/>
        </p:cNvGrpSpPr>
        <p:nvPr/>
      </p:nvGrpSpPr>
      <p:grpSpPr>
        <a:xfrm/>
      </p:grpSpPr>
      <p:sp>
        <p:nvSpPr>
          <p:cNvPr id="20482" name=""/>
          <p:cNvSpPr>
            <a:spLocks noGrp="1" noChangeAspect="0"/>
          </p:cNvSpPr>
          <p:nvPr>
            <p:ph type="body" sz="full" idx="4294967295"/>
          </p:nvPr>
        </p:nvSpPr>
        <p:spPr>
          <a:xfrm rot="0">
            <a:off x="107950" y="187325"/>
            <a:ext cx="8928100" cy="6337300"/>
          </a:xfrm>
          <a:noFill/>
          <a:ln>
            <a:noFill/>
          </a:ln>
        </p:spPr>
        <p:txBody>
          <a:bodyPr wrap="square" lIns="91440" rIns="91440" tIns="45720" bIns="45720" anchor="t" anchorCtr="false"/>
          <a:lstStyle/>
          <a:p>
            <a:pPr>
              <a:buNone/>
            </a:pPr>
            <a:r>
              <a:rPr lang="en-US" altLang="zh-CN" sz="2600" dirty="0" b="1">
                <a:solidFill>
                  <a:srgbClr val="ffff00"/>
                </a:solidFill>
                <a:latin charset="-122" typeface="华文新魏"/>
                <a:ea charset="-122" typeface="华文新魏"/>
              </a:rPr>
              <a:t>8.</a:t>
            </a:r>
            <a:r>
              <a:rPr lang="zh-CN" altLang="zh-CN" sz="2600" dirty="0" b="1">
                <a:solidFill>
                  <a:srgbClr val="ffff00"/>
                </a:solidFill>
                <a:latin charset="-122" typeface="华文新魏"/>
                <a:ea charset="-122" typeface="华文新魏"/>
              </a:rPr>
              <a:t>课程开设结构：</a:t>
            </a:r>
            <a:r>
              <a:rPr lang="zh-CN" altLang="zh-CN" sz="2600" dirty="0">
                <a:latin charset="-122" typeface="华文新魏"/>
                <a:ea charset="-122" typeface="华文新魏"/>
              </a:rPr>
              <a:t>指学校“纯理论课”（</a:t>
            </a:r>
            <a:r>
              <a:rPr lang="en-US" altLang="zh-CN" sz="2600" dirty="0">
                <a:latin charset="-122" typeface="华文新魏"/>
                <a:ea charset="-122" typeface="华文新魏"/>
              </a:rPr>
              <a:t>A</a:t>
            </a:r>
            <a:r>
              <a:rPr lang="zh-CN" altLang="zh-CN" sz="2600" dirty="0">
                <a:latin charset="-122" typeface="华文新魏"/>
                <a:ea charset="-122" typeface="华文新魏"/>
              </a:rPr>
              <a:t>类）、“实践</a:t>
            </a:r>
            <a:r>
              <a:rPr lang="en-US" altLang="zh-CN" sz="2600" dirty="0">
                <a:latin charset="-122" typeface="华文新魏"/>
                <a:ea charset="-122" typeface="华文新魏"/>
              </a:rPr>
              <a:t>+</a:t>
            </a:r>
            <a:r>
              <a:rPr lang="zh-CN" altLang="zh-CN" sz="2600" dirty="0">
                <a:latin charset="-122" typeface="华文新魏"/>
                <a:ea charset="-122" typeface="华文新魏"/>
              </a:rPr>
              <a:t>理论课”（</a:t>
            </a:r>
            <a:r>
              <a:rPr lang="en-US" altLang="zh-CN" sz="2600" dirty="0">
                <a:latin charset="-122" typeface="华文新魏"/>
                <a:ea charset="-122" typeface="华文新魏"/>
              </a:rPr>
              <a:t>B</a:t>
            </a:r>
            <a:r>
              <a:rPr lang="zh-CN" altLang="zh-CN" sz="2600" dirty="0">
                <a:latin charset="-122" typeface="华文新魏"/>
                <a:ea charset="-122" typeface="华文新魏"/>
              </a:rPr>
              <a:t>类）和“纯实践课”（</a:t>
            </a:r>
            <a:r>
              <a:rPr lang="en-US" altLang="zh-CN" sz="2600" dirty="0">
                <a:latin charset="-122" typeface="华文新魏"/>
                <a:ea charset="-122" typeface="华文新魏"/>
              </a:rPr>
              <a:t>C</a:t>
            </a:r>
            <a:r>
              <a:rPr lang="zh-CN" altLang="zh-CN" sz="2600" dirty="0">
                <a:latin charset="-122" typeface="华文新魏"/>
                <a:ea charset="-122" typeface="华文新魏"/>
              </a:rPr>
              <a:t>类）三种课程的课时比例情况。</a:t>
            </a:r>
          </a:p>
          <a:p>
            <a:pPr>
              <a:buNone/>
            </a:pPr>
            <a:r>
              <a:rPr lang="en-US" altLang="zh-CN" sz="2600" dirty="0" b="1">
                <a:solidFill>
                  <a:srgbClr val="ffff00"/>
                </a:solidFill>
                <a:latin charset="-122" typeface="华文新魏"/>
                <a:ea charset="-122" typeface="华文新魏"/>
              </a:rPr>
              <a:t>9.</a:t>
            </a:r>
            <a:r>
              <a:rPr lang="zh-CN" altLang="zh-CN" sz="2600" dirty="0" b="1">
                <a:solidFill>
                  <a:srgbClr val="ffff00"/>
                </a:solidFill>
                <a:latin charset="-122" typeface="华文新魏"/>
                <a:ea charset="-122" typeface="华文新魏"/>
              </a:rPr>
              <a:t>年生均校外实训基地实习时间：</a:t>
            </a:r>
            <a:r>
              <a:rPr lang="zh-CN" altLang="zh-CN" sz="2600" dirty="0">
                <a:latin charset="-122" typeface="华文新魏"/>
                <a:ea charset="-122" typeface="华文新魏"/>
              </a:rPr>
              <a:t>指上学年在校学生参加校外实训（实习、实践）基地（指校企签订合作协议的基地）实习时间，按全日制学历教育在校生人数折算的平均水平。</a:t>
            </a:r>
          </a:p>
          <a:p>
            <a:pPr>
              <a:buNone/>
            </a:pPr>
            <a:r>
              <a:rPr lang="en-US" altLang="zh-CN" sz="2600" dirty="0" b="1">
                <a:solidFill>
                  <a:srgbClr val="ffff00"/>
                </a:solidFill>
                <a:latin charset="-122" typeface="华文新魏"/>
                <a:ea charset="-122" typeface="华文新魏"/>
              </a:rPr>
              <a:t>10.</a:t>
            </a:r>
            <a:r>
              <a:rPr lang="zh-CN" altLang="zh-CN" sz="2600" dirty="0" b="1">
                <a:solidFill>
                  <a:srgbClr val="ffff00"/>
                </a:solidFill>
                <a:latin charset="-122" typeface="华文新魏"/>
                <a:ea charset="-122" typeface="华文新魏"/>
              </a:rPr>
              <a:t>企业订单学生所占比例：</a:t>
            </a:r>
            <a:r>
              <a:rPr lang="zh-CN" altLang="zh-CN" sz="2600" dirty="0">
                <a:latin charset="-122" typeface="华文新魏"/>
                <a:ea charset="-122" typeface="华文新魏"/>
              </a:rPr>
              <a:t>指学校接受企业订单（指用人单位与学校签订合同约定相关就业和服务年限的订单）学生人数占学生总数的比例。</a:t>
            </a:r>
          </a:p>
          <a:p>
            <a:pPr>
              <a:buNone/>
            </a:pPr>
            <a:r>
              <a:rPr lang="en-US" altLang="zh-CN" sz="2600" dirty="0" b="1">
                <a:solidFill>
                  <a:srgbClr val="ffff00"/>
                </a:solidFill>
                <a:latin charset="-122" typeface="华文新魏"/>
                <a:ea charset="-122" typeface="华文新魏"/>
              </a:rPr>
              <a:t>11.</a:t>
            </a:r>
            <a:r>
              <a:rPr lang="zh-CN" altLang="zh-CN" sz="2600" dirty="0" b="1">
                <a:solidFill>
                  <a:srgbClr val="ffff00"/>
                </a:solidFill>
                <a:latin charset="-122" typeface="华文新魏"/>
                <a:ea charset="-122" typeface="华文新魏"/>
              </a:rPr>
              <a:t>年支付企业兼职教师课酬：</a:t>
            </a:r>
            <a:r>
              <a:rPr lang="zh-CN" altLang="zh-CN" sz="2600" dirty="0">
                <a:latin charset="-122" typeface="华文新魏"/>
                <a:ea charset="-122" typeface="华文新魏"/>
              </a:rPr>
              <a:t>指学校每年度用于支付企业兼职教师报酬的总金额。</a:t>
            </a:r>
          </a:p>
          <a:p>
            <a:pPr>
              <a:buNone/>
            </a:pPr>
            <a:r>
              <a:rPr lang="en-US" altLang="zh-CN" sz="2600" dirty="0" b="1">
                <a:solidFill>
                  <a:srgbClr val="ffff00"/>
                </a:solidFill>
                <a:latin charset="-122" typeface="华文新魏"/>
                <a:ea charset="-122" typeface="华文新魏"/>
              </a:rPr>
              <a:t>12.</a:t>
            </a:r>
            <a:r>
              <a:rPr lang="zh-CN" altLang="zh-CN" sz="2600" dirty="0" b="1">
                <a:solidFill>
                  <a:srgbClr val="ffff00"/>
                </a:solidFill>
                <a:latin charset="-122" typeface="华文新魏"/>
                <a:ea charset="-122" typeface="华文新魏"/>
              </a:rPr>
              <a:t>企业提供的校内实践教学设备值：</a:t>
            </a:r>
            <a:r>
              <a:rPr lang="zh-CN" altLang="zh-CN" sz="2600" dirty="0">
                <a:latin charset="-122" typeface="华文新魏"/>
                <a:ea charset="-122" typeface="华文新魏"/>
              </a:rPr>
              <a:t>指企业为学校提供的实践教学设备（设备在学校，产权属企业，学校有使用权）的总资产值。</a:t>
            </a:r>
          </a:p>
          <a:p>
            <a:pPr>
              <a:buNone/>
            </a:pPr>
            <a:r>
              <a:rPr lang="en-US" altLang="zh-CN" sz="2600" dirty="0" b="1">
                <a:solidFill>
                  <a:srgbClr val="ffff00"/>
                </a:solidFill>
                <a:latin charset="-122" typeface="华文新魏"/>
                <a:ea charset="-122" typeface="华文新魏"/>
              </a:rPr>
              <a:t>13.</a:t>
            </a:r>
            <a:r>
              <a:rPr lang="zh-CN" altLang="zh-CN" sz="2600" dirty="0" b="1">
                <a:solidFill>
                  <a:srgbClr val="ffff00"/>
                </a:solidFill>
                <a:latin charset="-122" typeface="华文新魏"/>
                <a:ea charset="-122" typeface="华文新魏"/>
              </a:rPr>
              <a:t>专业点学生分布：</a:t>
            </a:r>
            <a:r>
              <a:rPr lang="zh-CN" altLang="zh-CN" sz="2600" dirty="0">
                <a:latin charset="-122" typeface="华文新魏"/>
                <a:ea charset="-122" typeface="华文新魏"/>
              </a:rPr>
              <a:t>指各专业点在校生分布状况。</a:t>
            </a:r>
          </a:p>
        </p:txBody>
      </p:sp>
    </p:spTree>
  </p:cSld>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21504" name=""/>
        <p:cNvGrpSpPr>
          <a:grpSpLocks/>
        </p:cNvGrpSpPr>
        <p:nvPr/>
      </p:nvGrpSpPr>
      <p:grpSpPr>
        <a:xfrm/>
      </p:grpSpPr>
      <p:sp>
        <p:nvSpPr>
          <p:cNvPr id="21506" name=""/>
          <p:cNvSpPr>
            <a:spLocks noGrp="1" noChangeAspect="0"/>
          </p:cNvSpPr>
          <p:nvPr>
            <p:ph type="body" sz="full" idx="4294967295"/>
          </p:nvPr>
        </p:nvSpPr>
        <p:spPr>
          <a:xfrm rot="0">
            <a:off x="107950" y="188913"/>
            <a:ext cx="8928100" cy="6264275"/>
          </a:xfrm>
          <a:noFill/>
          <a:ln>
            <a:noFill/>
          </a:ln>
        </p:spPr>
        <p:txBody>
          <a:bodyPr wrap="square" lIns="91440" rIns="91440" tIns="45720" bIns="45720" anchor="t" anchorCtr="false"/>
          <a:lstStyle/>
          <a:p>
            <a:pPr>
              <a:buNone/>
            </a:pPr>
            <a:r>
              <a:rPr lang="en-US" altLang="zh-CN" sz="2800" dirty="0" b="1">
                <a:solidFill>
                  <a:srgbClr val="ffff00"/>
                </a:solidFill>
                <a:latin charset="-122" typeface="华文新魏"/>
                <a:ea charset="-122" typeface="华文新魏"/>
              </a:rPr>
              <a:t>14.</a:t>
            </a:r>
            <a:r>
              <a:rPr lang="zh-CN" altLang="zh-CN" sz="2800" dirty="0" b="1">
                <a:solidFill>
                  <a:srgbClr val="ffff00"/>
                </a:solidFill>
                <a:latin charset="-122" typeface="华文新魏"/>
                <a:ea charset="-122" typeface="华文新魏"/>
              </a:rPr>
              <a:t>专业与当地产业匹配度：</a:t>
            </a:r>
            <a:r>
              <a:rPr lang="zh-CN" altLang="zh-CN" sz="2800" dirty="0">
                <a:latin charset="-122" typeface="华文新魏"/>
                <a:ea charset="-122" typeface="华文新魏"/>
              </a:rPr>
              <a:t>指学校专业与区域产业的对接度。</a:t>
            </a:r>
            <a:r>
              <a:rPr lang="zh-CN" altLang="zh-CN" sz="2800" dirty="0">
                <a:solidFill>
                  <a:srgbClr val="ffff00"/>
                </a:solidFill>
                <a:latin charset="-122" typeface="华文新魏"/>
                <a:ea charset="-122" typeface="华文新魏"/>
              </a:rPr>
              <a:t>“当地”的界定：公办学校，省级财政投入经费的以省域为“当地”，地级财政投入经费以地级市域为“当地”，以此类推；民办学校，以学校所在地级市（或直辖市等）为“当地”，如有异地校区则分别统计。</a:t>
            </a:r>
          </a:p>
          <a:p>
            <a:pPr>
              <a:buNone/>
            </a:pPr>
            <a:r>
              <a:rPr lang="en-US" altLang="zh-CN" sz="2800" dirty="0" b="1">
                <a:solidFill>
                  <a:srgbClr val="ffff00"/>
                </a:solidFill>
                <a:latin charset="-122" typeface="华文新魏"/>
                <a:ea charset="-122" typeface="华文新魏"/>
              </a:rPr>
              <a:t>15.</a:t>
            </a:r>
            <a:r>
              <a:rPr lang="zh-CN" altLang="zh-CN" sz="2800" dirty="0" b="1">
                <a:solidFill>
                  <a:srgbClr val="ffff00"/>
                </a:solidFill>
                <a:latin charset="-122" typeface="华文新魏"/>
                <a:ea charset="-122" typeface="华文新魏"/>
              </a:rPr>
              <a:t>招生计划完成质量：</a:t>
            </a:r>
            <a:r>
              <a:rPr lang="zh-CN" altLang="zh-CN" sz="2800" dirty="0">
                <a:latin charset="-122" typeface="华文新魏"/>
                <a:ea charset="-122" typeface="华文新魏"/>
              </a:rPr>
              <a:t>指学生主动报考意愿以及招生计划完成情况，包括统招计划报考上线率与第一志愿上线比例、自主招生计划报考率与完成率等。</a:t>
            </a:r>
          </a:p>
          <a:p>
            <a:pPr>
              <a:buNone/>
            </a:pPr>
            <a:r>
              <a:rPr lang="en-US" altLang="zh-CN" sz="2800" dirty="0" b="1">
                <a:solidFill>
                  <a:srgbClr val="ffff00"/>
                </a:solidFill>
                <a:latin charset="-122" typeface="华文新魏"/>
                <a:ea charset="-122" typeface="华文新魏"/>
              </a:rPr>
              <a:t>16.</a:t>
            </a:r>
            <a:r>
              <a:rPr lang="zh-CN" altLang="zh-CN" sz="2800" dirty="0" b="1">
                <a:solidFill>
                  <a:srgbClr val="ffff00"/>
                </a:solidFill>
                <a:latin charset="-122" typeface="华文新魏"/>
                <a:ea charset="-122" typeface="华文新魏"/>
              </a:rPr>
              <a:t>毕业生职业资格证书获取率：</a:t>
            </a:r>
            <a:r>
              <a:rPr lang="zh-CN" altLang="zh-CN" sz="2800" dirty="0">
                <a:latin charset="-122" typeface="华文新魏"/>
                <a:ea charset="-122" typeface="华文新魏"/>
              </a:rPr>
              <a:t>指当年获取所学专业国家资格认定体系内职业资格证书的毕业生数占毕业生总数的比</a:t>
            </a:r>
            <a:r>
              <a:rPr lang="zh-CN" altLang="en-US" sz="2800" dirty="0">
                <a:latin charset="-122" typeface="华文新魏"/>
                <a:ea charset="-122" typeface="华文新魏"/>
              </a:rPr>
              <a:t>率；参考获取行业企业职业资格证书的比率。</a:t>
            </a:r>
          </a:p>
          <a:p>
            <a:pPr>
              <a:buNone/>
            </a:pPr>
            <a:r>
              <a:rPr lang="en-US" altLang="zh-CN" sz="2800" dirty="0" b="1">
                <a:solidFill>
                  <a:srgbClr val="ffff00"/>
                </a:solidFill>
                <a:latin charset="-122" typeface="华文新魏"/>
                <a:ea charset="-122" typeface="华文新魏"/>
              </a:rPr>
              <a:t>17.</a:t>
            </a:r>
            <a:r>
              <a:rPr lang="zh-CN" altLang="zh-CN" sz="2800" dirty="0" b="1">
                <a:solidFill>
                  <a:srgbClr val="ffff00"/>
                </a:solidFill>
                <a:latin charset="-122" typeface="华文新魏"/>
                <a:ea charset="-122" typeface="华文新魏"/>
              </a:rPr>
              <a:t>直接就业率：</a:t>
            </a:r>
            <a:r>
              <a:rPr lang="zh-CN" altLang="zh-CN" sz="2800" dirty="0">
                <a:latin charset="-122" typeface="华文新魏"/>
                <a:ea charset="-122" typeface="华文新魏"/>
              </a:rPr>
              <a:t>指学校当年已直接就业（含创业）的毕业生人数占毕业生总数的百分比。</a:t>
            </a:r>
          </a:p>
        </p:txBody>
      </p:sp>
    </p:spTree>
  </p:cSld>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22528" name=""/>
        <p:cNvGrpSpPr>
          <a:grpSpLocks/>
        </p:cNvGrpSpPr>
        <p:nvPr/>
      </p:nvGrpSpPr>
      <p:grpSpPr>
        <a:xfrm/>
      </p:grpSpPr>
      <p:sp>
        <p:nvSpPr>
          <p:cNvPr id="22530" name=""/>
          <p:cNvSpPr>
            <a:spLocks noGrp="1" noChangeAspect="0"/>
          </p:cNvSpPr>
          <p:nvPr>
            <p:ph type="body" sz="full" idx="4294967295"/>
          </p:nvPr>
        </p:nvSpPr>
        <p:spPr>
          <a:xfrm rot="0">
            <a:off x="107950" y="765175"/>
            <a:ext cx="8928100" cy="5688013"/>
          </a:xfrm>
          <a:noFill/>
          <a:ln>
            <a:noFill/>
          </a:ln>
        </p:spPr>
        <p:txBody>
          <a:bodyPr wrap="square" lIns="91440" rIns="91440" tIns="45720" bIns="45720" anchor="t" anchorCtr="false"/>
          <a:lstStyle/>
          <a:p>
            <a:pPr>
              <a:buNone/>
            </a:pPr>
            <a:r>
              <a:rPr lang="en-US" altLang="zh-CN" sz="2800" dirty="0" b="1">
                <a:solidFill>
                  <a:srgbClr val="ffff00"/>
                </a:solidFill>
                <a:latin charset="-122" typeface="华文新魏"/>
                <a:ea charset="-122" typeface="华文新魏"/>
              </a:rPr>
              <a:t>18.</a:t>
            </a:r>
            <a:r>
              <a:rPr lang="zh-CN" altLang="zh-CN" sz="2800" dirty="0" b="1">
                <a:solidFill>
                  <a:srgbClr val="ffff00"/>
                </a:solidFill>
                <a:latin charset="-122" typeface="华文新魏"/>
                <a:ea charset="-122" typeface="华文新魏"/>
              </a:rPr>
              <a:t>毕业生就业去向：</a:t>
            </a:r>
            <a:r>
              <a:rPr lang="zh-CN" altLang="zh-CN" sz="2800" dirty="0">
                <a:latin charset="-122" typeface="华文新魏"/>
                <a:ea charset="-122" typeface="华文新魏"/>
              </a:rPr>
              <a:t>指学校当年已直接就业的毕业生就业状况，主要分为两类：一是就业单位去向，包括留在当地就业的比例、到中小微企业基层服务的比例、到国家骨干企业就业的比例；二是专业相关度，即从事的工作与所学专业相关的毕业生所占比例。</a:t>
            </a:r>
          </a:p>
          <a:p>
            <a:pPr>
              <a:buNone/>
            </a:pPr>
            <a:r>
              <a:rPr lang="en-US" altLang="zh-CN" sz="2800" dirty="0" b="1">
                <a:solidFill>
                  <a:srgbClr val="ffff00"/>
                </a:solidFill>
                <a:latin charset="-122" typeface="华文新魏"/>
                <a:ea charset="-122" typeface="华文新魏"/>
              </a:rPr>
              <a:t>19.</a:t>
            </a:r>
            <a:r>
              <a:rPr lang="zh-CN" altLang="zh-CN" sz="2800" dirty="0" b="1">
                <a:solidFill>
                  <a:srgbClr val="ffff00"/>
                </a:solidFill>
                <a:latin charset="-122" typeface="华文新魏"/>
                <a:ea charset="-122" typeface="华文新魏"/>
              </a:rPr>
              <a:t>政府购买服务到款额：</a:t>
            </a:r>
            <a:r>
              <a:rPr lang="zh-CN" altLang="zh-CN" sz="2800" dirty="0">
                <a:latin charset="-122" typeface="华文新魏"/>
                <a:ea charset="-122" typeface="华文新魏"/>
              </a:rPr>
              <a:t>指学校承接政府购买服务项目的实际到账总收入，包括扶贫专项、社会人员培训、社区服务、技术交易、及其他各类政府购买的服务费用。</a:t>
            </a:r>
          </a:p>
          <a:p>
            <a:pPr>
              <a:buNone/>
            </a:pPr>
            <a:r>
              <a:rPr lang="en-US" altLang="zh-CN" sz="2800" dirty="0" b="1">
                <a:solidFill>
                  <a:srgbClr val="ffff00"/>
                </a:solidFill>
                <a:latin charset="-122" typeface="华文新魏"/>
                <a:ea charset="-122" typeface="华文新魏"/>
              </a:rPr>
              <a:t>20.</a:t>
            </a:r>
            <a:r>
              <a:rPr lang="zh-CN" altLang="zh-CN" sz="2800" dirty="0" b="1">
                <a:solidFill>
                  <a:srgbClr val="ffff00"/>
                </a:solidFill>
                <a:latin charset="-122" typeface="华文新魏"/>
                <a:ea charset="-122" typeface="华文新魏"/>
              </a:rPr>
              <a:t>技术服务到款额：</a:t>
            </a:r>
            <a:r>
              <a:rPr lang="zh-CN" altLang="zh-CN" sz="2800" dirty="0">
                <a:latin charset="-122" typeface="华文新魏"/>
                <a:ea charset="-122" typeface="华文新魏"/>
              </a:rPr>
              <a:t>指除政府购买服务项目以外，学校科研技术服务的实际到账总收入，包括纵向科研、横向技术服务、培训服务、技术交易等经费。</a:t>
            </a:r>
          </a:p>
        </p:txBody>
      </p:sp>
    </p:spTree>
  </p:cSl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23552" name=""/>
        <p:cNvGrpSpPr>
          <a:grpSpLocks/>
        </p:cNvGrpSpPr>
        <p:nvPr/>
      </p:nvGrpSpPr>
      <p:grpSpPr>
        <a:xfrm/>
      </p:grpSpPr>
      <p:sp>
        <p:nvSpPr>
          <p:cNvPr id="23554" name=""/>
          <p:cNvSpPr>
            <a:spLocks noGrp="1" noRot="1" noChangeAspect="0"/>
          </p:cNvSpPr>
          <p:nvPr>
            <p:ph type="title" sz="full" idx="4294967295"/>
          </p:nvPr>
        </p:nvSpPr>
        <p:spPr>
          <a:xfrm rot="0">
            <a:off x="0" y="44450"/>
            <a:ext cx="9144000" cy="1270000"/>
          </a:xfrm>
          <a:ln/>
        </p:spPr>
        <p:txBody>
          <a:bodyPr wrap="square" lIns="92075" rIns="92075" tIns="46038" bIns="46038" anchor="ctr"/>
          <a:lstStyle/>
          <a:p>
            <a:pPr/>
            <a:r>
              <a:rPr lang="zh-CN" altLang="en-US" sz="4000" dirty="0" b="1">
                <a:latin charset="-122" typeface="华文新魏"/>
                <a:ea charset="-122" typeface="华文新魏"/>
              </a:rPr>
              <a:t>三、</a:t>
            </a:r>
            <a:r>
              <a:rPr lang="zh-CN" altLang="zh-CN" sz="4000" dirty="0" b="1">
                <a:latin charset="-122" typeface="华文新魏"/>
                <a:ea charset="-122" typeface="华文新魏"/>
              </a:rPr>
              <a:t>中职学校</a:t>
            </a:r>
            <a:r>
              <a:rPr lang="zh-CN" altLang="zh-CN" sz="4000" dirty="0" b="1">
                <a:latin charset="-122" typeface="华文新魏"/>
                <a:ea charset="-122" typeface="华文新魏"/>
              </a:rPr>
              <a:t>办学能力评估</a:t>
            </a:r>
            <a:r>
              <a:rPr lang="zh-CN" altLang="en-US" sz="4000" dirty="0" b="1">
                <a:latin charset="-122" typeface="华文新魏"/>
                <a:ea charset="-122" typeface="华文新魏"/>
              </a:rPr>
              <a:t>工具</a:t>
            </a:r>
          </a:p>
        </p:txBody>
      </p:sp>
      <p:sp>
        <p:nvSpPr>
          <p:cNvPr id="23555" name=""/>
          <p:cNvSpPr>
            <a:spLocks noChangeAspect="0"/>
          </p:cNvSpPr>
          <p:nvPr/>
        </p:nvSpPr>
        <p:spPr>
          <a:xfrm>
            <a:off x="395288" y="1314450"/>
            <a:ext cx="8353424" cy="4562475"/>
          </a:xfrm>
          <a:prstGeom prst="rect">
            <a:avLst/>
          </a:prstGeom>
          <a:noFill/>
          <a:ln>
            <a:noFill/>
          </a:ln>
        </p:spPr>
        <p:txBody>
          <a:bodyPr/>
          <a:lstStyle>
            <a:lvl1pPr indent="-342900" algn="l" fontAlgn="base" marL="342900" eaLnBrk="0" hangingPunct="false" rtl="false">
              <a:lnSpc>
                <a:spcPct val="100000"/>
              </a:lnSpc>
              <a:spcBef>
                <a:spcPct val="20000"/>
              </a:spcBef>
              <a:spcAft>
                <a:spcPct val="0"/>
              </a:spcAft>
              <a:buClr>
                <a:srgbClr val="ffff00"/>
              </a:buClr>
              <a:buSzPct val="75000"/>
              <a:buFont charset="2" typeface="Wingdings"/>
              <a:buChar char="n"/>
              <a:defRPr sz="3200">
                <a:solidFill>
                  <a:srgbClr val="ffffff"/>
                </a:solidFill>
                <a:latin charset="0" typeface="Times New Roman"/>
                <a:ea charset="-122" typeface="宋体"/>
              </a:defRPr>
            </a:lvl1pPr>
            <a:lvl2pPr indent="-285750" algn="l" fontAlgn="base" marL="742950" eaLnBrk="0" hangingPunct="false" rtl="false">
              <a:lnSpc>
                <a:spcPct val="100000"/>
              </a:lnSpc>
              <a:spcBef>
                <a:spcPct val="20000"/>
              </a:spcBef>
              <a:spcAft>
                <a:spcPct val="0"/>
              </a:spcAft>
              <a:buClr>
                <a:srgbClr val="ffffff"/>
              </a:buClr>
              <a:buChar char="–"/>
              <a:defRPr sz="2800">
                <a:solidFill>
                  <a:srgbClr val="ffffff"/>
                </a:solidFill>
                <a:latin charset="0" typeface="Times New Roman"/>
                <a:ea charset="-122" typeface="宋体"/>
              </a:defRPr>
            </a:lvl2pPr>
            <a:lvl3pPr indent="-228600" algn="l" fontAlgn="base" marL="1143000" eaLnBrk="0" hangingPunct="false" rtl="false">
              <a:lnSpc>
                <a:spcPct val="100000"/>
              </a:lnSpc>
              <a:spcBef>
                <a:spcPct val="20000"/>
              </a:spcBef>
              <a:spcAft>
                <a:spcPct val="0"/>
              </a:spcAft>
              <a:buClr>
                <a:srgbClr val="ffffff"/>
              </a:buClr>
              <a:buChar char="»"/>
              <a:defRPr sz="2400">
                <a:solidFill>
                  <a:srgbClr val="ffffff"/>
                </a:solidFill>
                <a:latin charset="0" typeface="Times New Roman"/>
                <a:ea charset="-122" typeface="宋体"/>
              </a:defRPr>
            </a:lvl3pPr>
            <a:lvl4pPr indent="-228600" algn="l" fontAlgn="base" marL="1600200" eaLnBrk="0" hangingPunct="false" rtl="false">
              <a:lnSpc>
                <a:spcPct val="100000"/>
              </a:lnSpc>
              <a:spcBef>
                <a:spcPct val="20000"/>
              </a:spcBef>
              <a:spcAft>
                <a:spcPct val="0"/>
              </a:spcAft>
              <a:buClr>
                <a:srgbClr val="ffff00"/>
              </a:buClr>
              <a:buSzPct val="75000"/>
              <a:buFont charset="2" typeface="Wingdings"/>
              <a:buChar char="n"/>
              <a:defRPr sz="2000">
                <a:solidFill>
                  <a:srgbClr val="ffffff"/>
                </a:solidFill>
                <a:latin charset="0" typeface="Times New Roman"/>
                <a:ea charset="-122" typeface="宋体"/>
              </a:defRPr>
            </a:lvl4pPr>
            <a:lvl5pPr indent="-228600" algn="l" fontAlgn="base" marL="2057400" eaLnBrk="0" hangingPunct="false" rtl="false">
              <a:lnSpc>
                <a:spcPct val="100000"/>
              </a:lnSpc>
              <a:spcBef>
                <a:spcPct val="20000"/>
              </a:spcBef>
              <a:spcAft>
                <a:spcPct val="0"/>
              </a:spcAft>
              <a:buClr>
                <a:srgbClr val="ffffff"/>
              </a:buClr>
              <a:buChar char="–"/>
              <a:defRPr sz="2000">
                <a:solidFill>
                  <a:srgbClr val="ffffff"/>
                </a:solidFill>
                <a:latin charset="0" typeface="Times New Roman"/>
                <a:ea charset="-122" typeface="宋体"/>
              </a:defRPr>
            </a:lvl5pPr>
          </a:lstStyle>
          <a:p>
            <a:pPr>
              <a:spcBef>
                <a:spcPts val="600"/>
              </a:spcBef>
              <a:spcAft>
                <a:spcPts val="600"/>
              </a:spcAft>
              <a:buNone/>
            </a:pPr>
            <a:r>
              <a:rPr lang="zh-CN" altLang="en-US" dirty="0" b="1">
                <a:solidFill>
                  <a:srgbClr val="ffff00"/>
                </a:solidFill>
                <a:latin charset="-122" typeface="华文新魏"/>
                <a:ea charset="-122" typeface="华文新魏"/>
              </a:rPr>
              <a:t>（一）三种工具（</a:t>
            </a:r>
            <a:r>
              <a:rPr lang="en-US" altLang="zh-CN" dirty="0" b="1">
                <a:solidFill>
                  <a:srgbClr val="ffff00"/>
                </a:solidFill>
                <a:latin charset="-122" typeface="华文新魏"/>
                <a:ea charset="-122" typeface="华文新魏"/>
              </a:rPr>
              <a:t>3</a:t>
            </a:r>
            <a:r>
              <a:rPr lang="zh-CN" altLang="en-US" dirty="0" b="1">
                <a:solidFill>
                  <a:srgbClr val="ffff00"/>
                </a:solidFill>
                <a:latin charset="-122" typeface="华文新魏"/>
                <a:ea charset="-122" typeface="华文新魏"/>
              </a:rPr>
              <a:t>表</a:t>
            </a:r>
            <a:r>
              <a:rPr lang="en-US" altLang="zh-CN" dirty="0" b="1">
                <a:solidFill>
                  <a:srgbClr val="ffff00"/>
                </a:solidFill>
                <a:latin charset="-122" typeface="华文新魏"/>
                <a:ea charset="-122" typeface="华文新魏"/>
              </a:rPr>
              <a:t>2</a:t>
            </a:r>
            <a:r>
              <a:rPr lang="zh-CN" altLang="en-US" dirty="0" b="1">
                <a:solidFill>
                  <a:srgbClr val="ffff00"/>
                </a:solidFill>
                <a:latin charset="-122" typeface="华文新魏"/>
                <a:ea charset="-122" typeface="华文新魏"/>
              </a:rPr>
              <a:t>问卷</a:t>
            </a:r>
            <a:r>
              <a:rPr lang="en-US" altLang="zh-CN" dirty="0" b="1">
                <a:solidFill>
                  <a:srgbClr val="ffff00"/>
                </a:solidFill>
                <a:latin charset="-122" typeface="华文新魏"/>
                <a:ea charset="-122" typeface="华文新魏"/>
              </a:rPr>
              <a:t>1</a:t>
            </a:r>
            <a:r>
              <a:rPr lang="zh-CN" altLang="en-US" dirty="0" b="1">
                <a:solidFill>
                  <a:srgbClr val="ffff00"/>
                </a:solidFill>
                <a:latin charset="-122" typeface="华文新魏"/>
                <a:ea charset="-122" typeface="华文新魏"/>
              </a:rPr>
              <a:t>平台）</a:t>
            </a:r>
          </a:p>
        </p:txBody>
      </p:sp>
      <p:graphicFrame>
        <p:nvGraphicFramePr>
          <p:cNvPr id="23556" name=""/>
          <p:cNvGraphicFramePr>
            <a:graphicFrameLocks noChangeAspect="0"/>
          </p:cNvGraphicFramePr>
          <p:nvPr/>
        </p:nvGraphicFramePr>
        <p:xfrm>
          <a:off x="0" y="2133600"/>
          <a:ext cx="9144000" cy="4724400"/>
        </p:xfrm>
        <a:graphic>
          <a:graphicData uri="http://schemas.openxmlformats.org/drawingml/2006/table">
            <a:tbl>
              <a:tblPr/>
              <a:tblGrid>
                <a:gridCol w="684213"/>
                <a:gridCol w="1800225"/>
                <a:gridCol w="4103688"/>
                <a:gridCol w="2555875"/>
              </a:tblGrid>
              <a:tr h="438150">
                <a:tc gridSpan="2">
                  <a:txBody>
                    <a:bodyPr lIns="9525" rIns="9525" tIns="9524" bIns="0" anchor="ctr"/>
                    <a:lstStyle/>
                    <a:p>
                      <a:pPr algn="ctr"/>
                      <a:r>
                        <a:rPr lang="zh-CN" altLang="en-US" sz="2000" dirty="0" b="1">
                          <a:solidFill>
                            <a:srgbClr val="ff0000"/>
                          </a:solidFill>
                          <a:latin charset="-122" typeface="黑体"/>
                          <a:ea charset="-122" typeface="黑体"/>
                        </a:rPr>
                        <a:t>  工具</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hMerge="1"/>
                <a:tc>
                  <a:txBody>
                    <a:bodyPr lIns="9525" rIns="9525" tIns="9524" bIns="0" anchor="ctr"/>
                    <a:lstStyle/>
                    <a:p>
                      <a:pPr algn="ctr"/>
                      <a:r>
                        <a:rPr lang="zh-CN" altLang="en-US" sz="2000" dirty="0" b="1">
                          <a:solidFill>
                            <a:srgbClr val="ff0000"/>
                          </a:solidFill>
                          <a:latin charset="-122" typeface="黑体"/>
                          <a:ea charset="-122" typeface="黑体"/>
                        </a:rPr>
                        <a:t>内容</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4" bIns="0" anchor="ctr"/>
                    <a:lstStyle/>
                    <a:p>
                      <a:pPr algn="ctr"/>
                      <a:r>
                        <a:rPr lang="zh-CN" altLang="en-US" sz="2000" dirty="0" b="1">
                          <a:solidFill>
                            <a:srgbClr val="ff0000"/>
                          </a:solidFill>
                          <a:latin charset="-122" typeface="黑体"/>
                          <a:ea charset="-122" typeface="黑体"/>
                        </a:rPr>
                        <a:t>备注</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r>
              <a:tr h="852488">
                <a:tc rowSpan="3">
                  <a:txBody>
                    <a:bodyPr lIns="9525" rIns="9525" tIns="9524" bIns="0" anchor="ctr"/>
                    <a:lstStyle/>
                    <a:p>
                      <a:pPr algn="ctr"/>
                      <a:r>
                        <a:rPr lang="zh-CN" altLang="en-US" sz="2000" dirty="0" b="1">
                          <a:latin charset="-122" typeface="楷体"/>
                          <a:ea charset="-122" typeface="楷体"/>
                        </a:rPr>
                        <a:t>一</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rowSpan="3">
                  <a:txBody>
                    <a:bodyPr lIns="9525" rIns="9525" tIns="9524" bIns="0" anchor="ctr"/>
                    <a:lstStyle/>
                    <a:p>
                      <a:pPr/>
                      <a:r>
                        <a:rPr lang="zh-CN" altLang="en-US" sz="2000" dirty="0" b="1">
                          <a:latin charset="-122" typeface="楷体"/>
                          <a:ea charset="-122" typeface="楷体"/>
                        </a:rPr>
                        <a:t>数据表</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4" bIns="0" anchor="ctr"/>
                    <a:lstStyle/>
                    <a:p>
                      <a:pPr/>
                      <a:r>
                        <a:rPr lang="en-US" altLang="zh-CN" sz="2000" dirty="0" b="1">
                          <a:latin charset="-122" typeface="楷体"/>
                          <a:ea charset="-122" typeface="楷体"/>
                        </a:rPr>
                        <a:t>《</a:t>
                      </a:r>
                      <a:r>
                        <a:rPr lang="zh-CN" altLang="en-US" sz="2000" dirty="0" b="1">
                          <a:latin charset="-122" typeface="楷体"/>
                          <a:ea charset="-122" typeface="楷体"/>
                        </a:rPr>
                        <a:t>中等职业学校基本情况表</a:t>
                      </a:r>
                      <a:r>
                        <a:rPr lang="en-US" altLang="zh-CN" sz="2000" dirty="0" b="1">
                          <a:latin charset="-122" typeface="楷体"/>
                          <a:ea charset="-122" typeface="楷体"/>
                        </a:rPr>
                        <a:t>》</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rowSpan="3">
                  <a:txBody>
                    <a:bodyPr lIns="9525" rIns="9525" tIns="9524" bIns="0" anchor="ctr"/>
                    <a:lstStyle/>
                    <a:p>
                      <a:pPr/>
                      <a:r>
                        <a:rPr lang="zh-CN" altLang="en-US" sz="2000" dirty="0" b="1">
                          <a:latin charset="-122" typeface="楷体"/>
                          <a:ea charset="-122" typeface="楷体"/>
                        </a:rPr>
                        <a:t>学校填写</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r>
              <a:tr h="852488">
                <a:tc vMerge="1"/>
                <a:tc vMerge="1"/>
                <a:tc>
                  <a:txBody>
                    <a:bodyPr lIns="9525" rIns="9525" tIns="9524" bIns="0" anchor="ctr"/>
                    <a:lstStyle/>
                    <a:p>
                      <a:pPr/>
                      <a:r>
                        <a:rPr lang="en-US" altLang="zh-CN" sz="2000" dirty="0" b="1">
                          <a:latin charset="-122" typeface="楷体"/>
                          <a:ea charset="-122" typeface="楷体"/>
                        </a:rPr>
                        <a:t>《</a:t>
                      </a:r>
                      <a:r>
                        <a:rPr lang="zh-CN" altLang="en-US" sz="2000" dirty="0" b="1">
                          <a:latin charset="-122" typeface="楷体"/>
                          <a:ea charset="-122" typeface="楷体"/>
                        </a:rPr>
                        <a:t>中等职业学校师生情况表</a:t>
                      </a:r>
                      <a:r>
                        <a:rPr lang="en-US" altLang="zh-CN" sz="2000" dirty="0" b="1">
                          <a:latin charset="-122" typeface="楷体"/>
                          <a:ea charset="-122" typeface="楷体"/>
                        </a:rPr>
                        <a:t>》</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vMerge="1"/>
              </a:tr>
              <a:tr h="854075">
                <a:tc vMerge="1"/>
                <a:tc vMerge="1"/>
                <a:tc>
                  <a:txBody>
                    <a:bodyPr lIns="9525" rIns="9525" tIns="9524" bIns="0" anchor="ctr"/>
                    <a:lstStyle/>
                    <a:p>
                      <a:pPr/>
                      <a:r>
                        <a:rPr lang="en-US" altLang="zh-CN" sz="2000" dirty="0" b="1">
                          <a:latin charset="-122" typeface="楷体"/>
                          <a:ea charset="-122" typeface="楷体"/>
                        </a:rPr>
                        <a:t>《</a:t>
                      </a:r>
                      <a:r>
                        <a:rPr lang="zh-CN" altLang="en-US" sz="2000" dirty="0" b="1">
                          <a:latin charset="-122" typeface="楷体"/>
                          <a:ea charset="-122" typeface="楷体"/>
                        </a:rPr>
                        <a:t>中等职业学校专业情况表</a:t>
                      </a:r>
                      <a:r>
                        <a:rPr lang="en-US" altLang="zh-CN" sz="2000" dirty="0" b="1">
                          <a:latin charset="-122" typeface="楷体"/>
                          <a:ea charset="-122" typeface="楷体"/>
                        </a:rPr>
                        <a:t>》</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vMerge="1"/>
              </a:tr>
              <a:tr h="436563">
                <a:tc rowSpan="2">
                  <a:txBody>
                    <a:bodyPr lIns="9525" rIns="9525" tIns="9524" bIns="0" anchor="ctr"/>
                    <a:lstStyle/>
                    <a:p>
                      <a:pPr algn="ctr"/>
                      <a:r>
                        <a:rPr lang="zh-CN" altLang="en-US" sz="2000" dirty="0" b="1">
                          <a:latin charset="-122" typeface="楷体"/>
                          <a:ea charset="-122" typeface="楷体"/>
                        </a:rPr>
                        <a:t>二</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rowSpan="2">
                  <a:txBody>
                    <a:bodyPr lIns="9525" rIns="9525" tIns="9524" bIns="0" anchor="ctr"/>
                    <a:lstStyle/>
                    <a:p>
                      <a:pPr/>
                      <a:r>
                        <a:rPr lang="zh-CN" altLang="en-US" sz="2000" dirty="0" b="1">
                          <a:latin charset="-122" typeface="楷体"/>
                          <a:ea charset="-122" typeface="楷体"/>
                        </a:rPr>
                        <a:t>调查问卷</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4" bIns="0" anchor="ctr"/>
                    <a:lstStyle/>
                    <a:p>
                      <a:pPr/>
                      <a:r>
                        <a:rPr lang="en-US" altLang="zh-CN" sz="2000" dirty="0" b="1">
                          <a:latin charset="-122" typeface="楷体"/>
                          <a:ea charset="-122" typeface="楷体"/>
                        </a:rPr>
                        <a:t>《</a:t>
                      </a:r>
                      <a:r>
                        <a:rPr lang="zh-CN" altLang="en-US" sz="2000" dirty="0" b="1">
                          <a:latin charset="-122" typeface="楷体"/>
                          <a:ea charset="-122" typeface="楷体"/>
                        </a:rPr>
                        <a:t>校长问卷</a:t>
                      </a:r>
                      <a:r>
                        <a:rPr lang="en-US" altLang="zh-CN" sz="2000" dirty="0" b="1">
                          <a:latin charset="-122" typeface="楷体"/>
                          <a:ea charset="-122" typeface="楷体"/>
                        </a:rPr>
                        <a:t>》</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rowSpan="2">
                  <a:txBody>
                    <a:bodyPr lIns="9525" rIns="9525" tIns="9524" bIns="0" anchor="ctr"/>
                    <a:lstStyle/>
                    <a:p>
                      <a:pPr/>
                      <a:r>
                        <a:rPr lang="zh-CN" altLang="en-US" sz="2000" dirty="0" b="1">
                          <a:latin charset="-122" typeface="楷体"/>
                          <a:ea charset="-122" typeface="楷体"/>
                        </a:rPr>
                        <a:t>校长和一定比例的学生填写</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r>
              <a:tr h="438150">
                <a:tc vMerge="1"/>
                <a:tc vMerge="1"/>
                <a:tc>
                  <a:txBody>
                    <a:bodyPr lIns="9525" rIns="9525" tIns="9524" bIns="0" anchor="ctr"/>
                    <a:lstStyle/>
                    <a:p>
                      <a:pPr/>
                      <a:r>
                        <a:rPr lang="en-US" altLang="zh-CN" sz="2000" dirty="0" b="1">
                          <a:latin charset="-122" typeface="楷体"/>
                          <a:ea charset="-122" typeface="楷体"/>
                        </a:rPr>
                        <a:t>《</a:t>
                      </a:r>
                      <a:r>
                        <a:rPr lang="zh-CN" altLang="en-US" sz="2000" dirty="0" b="1">
                          <a:latin charset="-122" typeface="楷体"/>
                          <a:ea charset="-122" typeface="楷体"/>
                        </a:rPr>
                        <a:t>学生问卷</a:t>
                      </a:r>
                      <a:r>
                        <a:rPr lang="en-US" altLang="zh-CN" sz="2000" dirty="0" b="1">
                          <a:latin charset="-122" typeface="楷体"/>
                          <a:ea charset="-122" typeface="楷体"/>
                        </a:rPr>
                        <a:t>》</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vMerge="1"/>
              </a:tr>
              <a:tr h="852488">
                <a:tc>
                  <a:txBody>
                    <a:bodyPr lIns="9525" rIns="9525" tIns="9524" bIns="0" anchor="ctr"/>
                    <a:lstStyle/>
                    <a:p>
                      <a:pPr algn="ctr"/>
                      <a:r>
                        <a:rPr lang="zh-CN" altLang="en-US" sz="2000" dirty="0" b="1">
                          <a:latin charset="-122" typeface="楷体"/>
                          <a:ea charset="-122" typeface="楷体"/>
                        </a:rPr>
                        <a:t>三</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4" bIns="0" anchor="ctr"/>
                    <a:lstStyle/>
                    <a:p>
                      <a:pPr/>
                      <a:r>
                        <a:rPr lang="zh-CN" altLang="en-US" sz="2000" dirty="0" b="1">
                          <a:latin charset="-122" typeface="楷体"/>
                          <a:ea charset="-122" typeface="楷体"/>
                        </a:rPr>
                        <a:t>数据信息管理分析平台</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gridSpan="2">
                  <a:txBody>
                    <a:bodyPr lIns="9525" rIns="9525" tIns="9524" bIns="0" anchor="ctr"/>
                    <a:lstStyle/>
                    <a:p>
                      <a:pPr/>
                      <a:r>
                        <a:rPr lang="zh-CN" altLang="en-US" sz="2000" dirty="0" b="1">
                          <a:latin charset="-122" typeface="楷体"/>
                          <a:ea charset="-122" typeface="楷体"/>
                        </a:rPr>
                        <a:t>以在线方式进行数据信息收集、校验、汇总和分析</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hMerge="1"/>
              </a:tr>
            </a:tbl>
          </a:graphicData>
        </a:graphic>
      </p:graphicFrame>
    </p:spTree>
  </p:cSl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24576" name=""/>
        <p:cNvGrpSpPr>
          <a:grpSpLocks/>
        </p:cNvGrpSpPr>
        <p:nvPr/>
      </p:nvGrpSpPr>
      <p:grpSpPr>
        <a:xfrm/>
      </p:grpSpPr>
      <p:sp>
        <p:nvSpPr>
          <p:cNvPr id="24578" name=""/>
          <p:cNvSpPr>
            <a:spLocks noGrp="1" noChangeAspect="0"/>
          </p:cNvSpPr>
          <p:nvPr>
            <p:ph type="body" sz="full" idx="4294967295"/>
          </p:nvPr>
        </p:nvSpPr>
        <p:spPr>
          <a:xfrm rot="0">
            <a:off x="395288" y="115888"/>
            <a:ext cx="8353424" cy="5761037"/>
          </a:xfrm>
          <a:ln/>
        </p:spPr>
        <p:txBody>
          <a:bodyPr wrap="square" lIns="91440" rIns="91440" tIns="45720" bIns="45720" anchor="t" anchorCtr="false"/>
          <a:lstStyle/>
          <a:p>
            <a:pPr>
              <a:spcBef>
                <a:spcPts val="600"/>
              </a:spcBef>
              <a:spcAft>
                <a:spcPts val="600"/>
              </a:spcAft>
              <a:buNone/>
            </a:pPr>
            <a:r>
              <a:rPr lang="zh-CN" altLang="en-US" sz="3600" dirty="0" b="1">
                <a:solidFill>
                  <a:srgbClr val="ffff00"/>
                </a:solidFill>
                <a:latin charset="-122" typeface="华文新魏"/>
                <a:ea charset="-122" typeface="华文新魏"/>
              </a:rPr>
              <a:t>（二</a:t>
            </a:r>
            <a:r>
              <a:rPr lang="zh-CN" altLang="en-US" sz="3600" dirty="0" b="1">
                <a:solidFill>
                  <a:srgbClr val="ffff00"/>
                </a:solidFill>
                <a:latin charset="-122" typeface="华文新魏"/>
                <a:ea charset="-122" typeface="华文新魏"/>
              </a:rPr>
              <a:t>）总体说明</a:t>
            </a:r>
          </a:p>
          <a:p>
            <a:pPr/>
            <a:r>
              <a:rPr lang="zh-CN" altLang="zh-CN" sz="2800" dirty="0">
                <a:solidFill>
                  <a:srgbClr val="ffff00"/>
                </a:solidFill>
                <a:latin charset="-122" typeface="华文新魏"/>
                <a:ea charset="-122" typeface="华文新魏"/>
              </a:rPr>
              <a:t>系统有数据校验机制</a:t>
            </a:r>
            <a:r>
              <a:rPr lang="zh-CN" altLang="zh-CN" sz="2800" dirty="0">
                <a:latin charset="-122" typeface="华文新魏"/>
                <a:ea charset="-122" typeface="华文新魏"/>
              </a:rPr>
              <a:t>。</a:t>
            </a:r>
            <a:r>
              <a:rPr lang="zh-CN" altLang="en-US" sz="2800" dirty="0">
                <a:latin charset="-122" typeface="华文新魏"/>
                <a:ea charset="-122" typeface="华文新魏"/>
              </a:rPr>
              <a:t>与</a:t>
            </a:r>
            <a:r>
              <a:rPr lang="zh-CN" altLang="zh-CN" sz="2800" dirty="0">
                <a:latin charset="-122" typeface="华文新魏"/>
                <a:ea charset="-122" typeface="华文新魏"/>
              </a:rPr>
              <a:t>《中等职业教育学校（机构）统计报表》《全国教育经费统计报表》中数据项相同的部分，须按历年上报的统计报表中的数据填写，其余采集项如实填写。</a:t>
            </a:r>
          </a:p>
          <a:p>
            <a:pPr/>
            <a:r>
              <a:rPr lang="zh-CN" altLang="zh-CN" sz="2800" dirty="0">
                <a:solidFill>
                  <a:srgbClr val="ffff00"/>
                </a:solidFill>
                <a:latin charset="-122" typeface="华文新魏"/>
                <a:ea charset="-122" typeface="华文新魏"/>
              </a:rPr>
              <a:t>每一个采集项都要填写</a:t>
            </a:r>
            <a:r>
              <a:rPr lang="zh-CN" altLang="zh-CN" sz="2800" dirty="0">
                <a:latin charset="-122" typeface="华文新魏"/>
                <a:ea charset="-122" typeface="华文新魏"/>
              </a:rPr>
              <a:t>，确实无数据的采集项则填“</a:t>
            </a:r>
            <a:r>
              <a:rPr lang="en-US" altLang="zh-CN" sz="2800" dirty="0">
                <a:latin charset="-122" typeface="华文新魏"/>
                <a:ea charset="-122" typeface="华文新魏"/>
              </a:rPr>
              <a:t>0</a:t>
            </a:r>
            <a:r>
              <a:rPr lang="zh-CN" altLang="zh-CN" sz="2800" dirty="0">
                <a:latin charset="-122" typeface="华文新魏"/>
                <a:ea charset="-122" typeface="华文新魏"/>
              </a:rPr>
              <a:t>”。</a:t>
            </a:r>
          </a:p>
          <a:p>
            <a:pPr/>
            <a:r>
              <a:rPr lang="zh-CN" altLang="zh-CN" sz="2800" dirty="0">
                <a:solidFill>
                  <a:srgbClr val="ffff00"/>
                </a:solidFill>
                <a:latin charset="-122" typeface="华文新魏"/>
                <a:ea charset="-122" typeface="华文新魏"/>
              </a:rPr>
              <a:t>“年”、“年度”是指自然年</a:t>
            </a:r>
            <a:r>
              <a:rPr lang="zh-CN" altLang="zh-CN" sz="2800" dirty="0">
                <a:latin charset="-122" typeface="华文新魏"/>
                <a:ea charset="-122" typeface="华文新魏"/>
              </a:rPr>
              <a:t>，即从当年</a:t>
            </a:r>
            <a:r>
              <a:rPr lang="en-US" altLang="zh-CN" sz="2800" dirty="0">
                <a:latin charset="-122" typeface="华文新魏"/>
                <a:ea charset="-122" typeface="华文新魏"/>
              </a:rPr>
              <a:t>1</a:t>
            </a:r>
            <a:r>
              <a:rPr lang="zh-CN" altLang="zh-CN" sz="2800" dirty="0">
                <a:latin charset="-122" typeface="华文新魏"/>
                <a:ea charset="-122" typeface="华文新魏"/>
              </a:rPr>
              <a:t>月</a:t>
            </a:r>
            <a:r>
              <a:rPr lang="en-US" altLang="zh-CN" sz="2800" dirty="0">
                <a:latin charset="-122" typeface="华文新魏"/>
                <a:ea charset="-122" typeface="华文新魏"/>
              </a:rPr>
              <a:t>1</a:t>
            </a:r>
            <a:r>
              <a:rPr lang="zh-CN" altLang="zh-CN" sz="2800" dirty="0">
                <a:latin charset="-122" typeface="华文新魏"/>
                <a:ea charset="-122" typeface="华文新魏"/>
              </a:rPr>
              <a:t>日至</a:t>
            </a:r>
            <a:r>
              <a:rPr lang="en-US" altLang="zh-CN" sz="2800" dirty="0">
                <a:latin charset="-122" typeface="华文新魏"/>
                <a:ea charset="-122" typeface="华文新魏"/>
              </a:rPr>
              <a:t>12</a:t>
            </a:r>
            <a:r>
              <a:rPr lang="zh-CN" altLang="zh-CN" sz="2800" dirty="0">
                <a:latin charset="-122" typeface="华文新魏"/>
                <a:ea charset="-122" typeface="华文新魏"/>
              </a:rPr>
              <a:t>月</a:t>
            </a:r>
            <a:r>
              <a:rPr lang="en-US" altLang="zh-CN" sz="2800" dirty="0">
                <a:latin charset="-122" typeface="华文新魏"/>
                <a:ea charset="-122" typeface="华文新魏"/>
              </a:rPr>
              <a:t>31</a:t>
            </a:r>
            <a:r>
              <a:rPr lang="zh-CN" altLang="zh-CN" sz="2800" dirty="0">
                <a:latin charset="-122" typeface="华文新魏"/>
                <a:ea charset="-122" typeface="华文新魏"/>
              </a:rPr>
              <a:t>日。</a:t>
            </a:r>
          </a:p>
          <a:p>
            <a:pPr/>
            <a:r>
              <a:rPr lang="zh-CN" altLang="en-US" sz="2800" dirty="0">
                <a:solidFill>
                  <a:srgbClr val="ffff00"/>
                </a:solidFill>
                <a:latin charset="-122" typeface="华文新魏"/>
                <a:ea charset="-122" typeface="华文新魏"/>
              </a:rPr>
              <a:t>“学年”指教学年</a:t>
            </a:r>
            <a:r>
              <a:rPr lang="zh-CN" altLang="en-US" sz="2800" dirty="0">
                <a:latin charset="-122" typeface="华文新魏"/>
                <a:ea charset="-122" typeface="华文新魏"/>
              </a:rPr>
              <a:t>，</a:t>
            </a:r>
            <a:r>
              <a:rPr lang="en-US" altLang="zh-CN" sz="2800" dirty="0">
                <a:latin charset="-122" typeface="华文新魏"/>
                <a:ea charset="-122" typeface="华文新魏"/>
              </a:rPr>
              <a:t>2014</a:t>
            </a:r>
            <a:r>
              <a:rPr lang="zh-CN" altLang="zh-CN" sz="2800" dirty="0">
                <a:latin charset="-122" typeface="华文新魏"/>
                <a:ea charset="-122" typeface="华文新魏"/>
              </a:rPr>
              <a:t>学年指</a:t>
            </a:r>
            <a:r>
              <a:rPr lang="en-US" altLang="zh-CN" sz="2800" dirty="0">
                <a:latin charset="-122" typeface="华文新魏"/>
                <a:ea charset="-122" typeface="华文新魏"/>
              </a:rPr>
              <a:t>2014</a:t>
            </a:r>
            <a:r>
              <a:rPr lang="zh-CN" altLang="zh-CN" sz="2800" dirty="0">
                <a:latin charset="-122" typeface="华文新魏"/>
                <a:ea charset="-122" typeface="华文新魏"/>
              </a:rPr>
              <a:t>年</a:t>
            </a:r>
            <a:r>
              <a:rPr lang="en-US" altLang="zh-CN" sz="2800" dirty="0">
                <a:latin charset="-122" typeface="华文新魏"/>
                <a:ea charset="-122" typeface="华文新魏"/>
              </a:rPr>
              <a:t>9</a:t>
            </a:r>
            <a:r>
              <a:rPr lang="zh-CN" altLang="zh-CN" sz="2800" dirty="0">
                <a:latin charset="-122" typeface="华文新魏"/>
                <a:ea charset="-122" typeface="华文新魏"/>
              </a:rPr>
              <a:t>月</a:t>
            </a:r>
            <a:r>
              <a:rPr lang="en-US" altLang="zh-CN" sz="2800" dirty="0">
                <a:latin charset="-122" typeface="华文新魏"/>
                <a:ea charset="-122" typeface="华文新魏"/>
              </a:rPr>
              <a:t>1</a:t>
            </a:r>
            <a:r>
              <a:rPr lang="zh-CN" altLang="zh-CN" sz="2800" dirty="0">
                <a:latin charset="-122" typeface="华文新魏"/>
                <a:ea charset="-122" typeface="华文新魏"/>
              </a:rPr>
              <a:t>日至</a:t>
            </a:r>
            <a:r>
              <a:rPr lang="en-US" altLang="zh-CN" sz="2800" dirty="0">
                <a:latin charset="-122" typeface="华文新魏"/>
                <a:ea charset="-122" typeface="华文新魏"/>
              </a:rPr>
              <a:t>2015</a:t>
            </a:r>
            <a:r>
              <a:rPr lang="zh-CN" altLang="zh-CN" sz="2800" dirty="0">
                <a:latin charset="-122" typeface="华文新魏"/>
                <a:ea charset="-122" typeface="华文新魏"/>
              </a:rPr>
              <a:t>年</a:t>
            </a:r>
            <a:r>
              <a:rPr lang="en-US" altLang="zh-CN" sz="2800" dirty="0">
                <a:latin charset="-122" typeface="华文新魏"/>
                <a:ea charset="-122" typeface="华文新魏"/>
              </a:rPr>
              <a:t>8</a:t>
            </a:r>
            <a:r>
              <a:rPr lang="zh-CN" altLang="zh-CN" sz="2800" dirty="0">
                <a:latin charset="-122" typeface="华文新魏"/>
                <a:ea charset="-122" typeface="华文新魏"/>
              </a:rPr>
              <a:t>月</a:t>
            </a:r>
            <a:r>
              <a:rPr lang="en-US" altLang="zh-CN" sz="2800" dirty="0">
                <a:latin charset="-122" typeface="华文新魏"/>
                <a:ea charset="-122" typeface="华文新魏"/>
              </a:rPr>
              <a:t>31</a:t>
            </a:r>
            <a:r>
              <a:rPr lang="zh-CN" altLang="zh-CN" sz="2800" dirty="0">
                <a:latin charset="-122" typeface="华文新魏"/>
                <a:ea charset="-122" typeface="华文新魏"/>
              </a:rPr>
              <a:t>日。 </a:t>
            </a:r>
          </a:p>
          <a:p>
            <a:pPr/>
            <a:r>
              <a:rPr lang="zh-CN" altLang="zh-CN" sz="2800" dirty="0">
                <a:solidFill>
                  <a:srgbClr val="ffff00"/>
                </a:solidFill>
                <a:latin charset="-122" typeface="华文新魏"/>
                <a:ea charset="-122" typeface="华文新魏"/>
              </a:rPr>
              <a:t>统计时点：是指统计数据的截止时间</a:t>
            </a:r>
            <a:r>
              <a:rPr lang="zh-CN" altLang="zh-CN" sz="2800" dirty="0">
                <a:latin charset="-122" typeface="华文新魏"/>
                <a:ea charset="-122" typeface="华文新魏"/>
              </a:rPr>
              <a:t>，如本学年初</a:t>
            </a:r>
            <a:r>
              <a:rPr lang="en-US" altLang="zh-CN" sz="2800" dirty="0">
                <a:latin charset="-122" typeface="华文新魏"/>
                <a:ea charset="-122" typeface="华文新魏"/>
              </a:rPr>
              <a:t>9</a:t>
            </a:r>
            <a:r>
              <a:rPr lang="zh-CN" altLang="zh-CN" sz="2800" dirty="0">
                <a:latin charset="-122" typeface="华文新魏"/>
                <a:ea charset="-122" typeface="华文新魏"/>
              </a:rPr>
              <a:t>月</a:t>
            </a:r>
            <a:r>
              <a:rPr lang="en-US" altLang="zh-CN" sz="2800" dirty="0">
                <a:latin charset="-122" typeface="华文新魏"/>
                <a:ea charset="-122" typeface="华文新魏"/>
              </a:rPr>
              <a:t>1</a:t>
            </a:r>
            <a:r>
              <a:rPr lang="zh-CN" altLang="zh-CN" sz="2800" dirty="0">
                <a:latin charset="-122" typeface="华文新魏"/>
                <a:ea charset="-122" typeface="华文新魏"/>
              </a:rPr>
              <a:t>日。如在校生数、教职工数、占地面积、固定资产总值等指标为统计时点数。</a:t>
            </a:r>
          </a:p>
        </p:txBody>
      </p:sp>
    </p:spTree>
  </p:cSld>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25600" name=""/>
        <p:cNvGrpSpPr>
          <a:grpSpLocks/>
        </p:cNvGrpSpPr>
        <p:nvPr/>
      </p:nvGrpSpPr>
      <p:grpSpPr>
        <a:xfrm/>
      </p:grpSpPr>
      <p:sp>
        <p:nvSpPr>
          <p:cNvPr id="25602" name=""/>
          <p:cNvSpPr>
            <a:spLocks noGrp="1" noChangeAspect="0"/>
          </p:cNvSpPr>
          <p:nvPr>
            <p:ph type="body" sz="full" idx="4294967295"/>
          </p:nvPr>
        </p:nvSpPr>
        <p:spPr>
          <a:xfrm rot="0">
            <a:off x="107950" y="404813"/>
            <a:ext cx="8856662" cy="6264275"/>
          </a:xfrm>
          <a:noFill/>
          <a:ln>
            <a:noFill/>
          </a:ln>
        </p:spPr>
        <p:txBody>
          <a:bodyPr wrap="square" lIns="91440" rIns="91440" tIns="45720" bIns="45720" anchor="t" anchorCtr="false"/>
          <a:lstStyle/>
          <a:p>
            <a:pPr/>
            <a:r>
              <a:rPr lang="zh-CN" altLang="zh-CN" sz="2600" dirty="0">
                <a:solidFill>
                  <a:srgbClr val="ffff00"/>
                </a:solidFill>
                <a:latin charset="-122" typeface="华文新魏"/>
                <a:ea charset="-122" typeface="华文新魏"/>
              </a:rPr>
              <a:t>统计时期：是指统计数据的区间时间</a:t>
            </a:r>
            <a:r>
              <a:rPr lang="zh-CN" altLang="zh-CN" sz="2600" dirty="0">
                <a:latin charset="-122" typeface="华文新魏"/>
                <a:ea charset="-122" typeface="华文新魏"/>
              </a:rPr>
              <a:t>，如从上学年度的学年初</a:t>
            </a:r>
            <a:r>
              <a:rPr lang="en-US" altLang="zh-CN" sz="2600" dirty="0">
                <a:latin charset="-122" typeface="华文新魏"/>
                <a:ea charset="-122" typeface="华文新魏"/>
              </a:rPr>
              <a:t>9</a:t>
            </a:r>
            <a:r>
              <a:rPr lang="zh-CN" altLang="zh-CN" sz="2600" dirty="0">
                <a:latin charset="-122" typeface="华文新魏"/>
                <a:ea charset="-122" typeface="华文新魏"/>
              </a:rPr>
              <a:t>月</a:t>
            </a:r>
            <a:r>
              <a:rPr lang="en-US" altLang="zh-CN" sz="2600" dirty="0">
                <a:latin charset="-122" typeface="华文新魏"/>
                <a:ea charset="-122" typeface="华文新魏"/>
              </a:rPr>
              <a:t>1</a:t>
            </a:r>
            <a:r>
              <a:rPr lang="zh-CN" altLang="zh-CN" sz="2600" dirty="0">
                <a:latin charset="-122" typeface="华文新魏"/>
                <a:ea charset="-122" typeface="华文新魏"/>
              </a:rPr>
              <a:t>日至学年末</a:t>
            </a:r>
            <a:r>
              <a:rPr lang="en-US" altLang="zh-CN" sz="2600" dirty="0">
                <a:latin charset="-122" typeface="华文新魏"/>
                <a:ea charset="-122" typeface="华文新魏"/>
              </a:rPr>
              <a:t>8</a:t>
            </a:r>
            <a:r>
              <a:rPr lang="zh-CN" altLang="zh-CN" sz="2600" dirty="0">
                <a:latin charset="-122" typeface="华文新魏"/>
                <a:ea charset="-122" typeface="华文新魏"/>
              </a:rPr>
              <a:t>月</a:t>
            </a:r>
            <a:r>
              <a:rPr lang="en-US" altLang="zh-CN" sz="2600" dirty="0">
                <a:latin charset="-122" typeface="华文新魏"/>
                <a:ea charset="-122" typeface="华文新魏"/>
              </a:rPr>
              <a:t>31</a:t>
            </a:r>
            <a:r>
              <a:rPr lang="zh-CN" altLang="zh-CN" sz="2600" dirty="0">
                <a:latin charset="-122" typeface="华文新魏"/>
                <a:ea charset="-122" typeface="华文新魏"/>
              </a:rPr>
              <a:t>日时间区间。如毕业生数等指标为统计时期数。</a:t>
            </a:r>
          </a:p>
          <a:p>
            <a:pPr/>
            <a:r>
              <a:rPr lang="zh-CN" altLang="zh-CN" sz="2600" dirty="0">
                <a:solidFill>
                  <a:srgbClr val="ffff00"/>
                </a:solidFill>
                <a:latin charset="-122" typeface="华文新魏"/>
                <a:ea charset="-122" typeface="华文新魏"/>
              </a:rPr>
              <a:t>涉及费用的采集项单位统一为“万元”，保留两位小数</a:t>
            </a:r>
            <a:r>
              <a:rPr lang="zh-CN" altLang="zh-CN" sz="2600" dirty="0">
                <a:latin charset="-122" typeface="华文新魏"/>
                <a:ea charset="-122" typeface="华文新魏"/>
              </a:rPr>
              <a:t>，包括财政经费、设备值、资产值、课酬等。其中“教学、实习仪器设备资产总值”“企业提供的校内实践教学设备值”统计时点为当年</a:t>
            </a:r>
            <a:r>
              <a:rPr lang="en-US" altLang="zh-CN" sz="2600" dirty="0">
                <a:latin charset="-122" typeface="华文新魏"/>
                <a:ea charset="-122" typeface="华文新魏"/>
              </a:rPr>
              <a:t>9</a:t>
            </a:r>
            <a:r>
              <a:rPr lang="zh-CN" altLang="zh-CN" sz="2600" dirty="0">
                <a:latin charset="-122" typeface="华文新魏"/>
                <a:ea charset="-122" typeface="华文新魏"/>
              </a:rPr>
              <a:t>月</a:t>
            </a:r>
            <a:r>
              <a:rPr lang="en-US" altLang="zh-CN" sz="2600" dirty="0">
                <a:latin charset="-122" typeface="华文新魏"/>
                <a:ea charset="-122" typeface="华文新魏"/>
              </a:rPr>
              <a:t>1</a:t>
            </a:r>
            <a:r>
              <a:rPr lang="zh-CN" altLang="zh-CN" sz="2600" dirty="0">
                <a:latin charset="-122" typeface="华文新魏"/>
                <a:ea charset="-122" typeface="华文新魏"/>
              </a:rPr>
              <a:t>日；其它费用类采集项按年度统计，即统计时期为当年</a:t>
            </a:r>
            <a:r>
              <a:rPr lang="en-US" altLang="zh-CN" sz="2600" dirty="0">
                <a:latin charset="-122" typeface="华文新魏"/>
                <a:ea charset="-122" typeface="华文新魏"/>
              </a:rPr>
              <a:t>1</a:t>
            </a:r>
            <a:r>
              <a:rPr lang="zh-CN" altLang="zh-CN" sz="2600" dirty="0">
                <a:latin charset="-122" typeface="华文新魏"/>
                <a:ea charset="-122" typeface="华文新魏"/>
              </a:rPr>
              <a:t>月</a:t>
            </a:r>
            <a:r>
              <a:rPr lang="en-US" altLang="zh-CN" sz="2600" dirty="0">
                <a:latin charset="-122" typeface="华文新魏"/>
                <a:ea charset="-122" typeface="华文新魏"/>
              </a:rPr>
              <a:t>1</a:t>
            </a:r>
            <a:r>
              <a:rPr lang="zh-CN" altLang="zh-CN" sz="2600" dirty="0">
                <a:latin charset="-122" typeface="华文新魏"/>
                <a:ea charset="-122" typeface="华文新魏"/>
              </a:rPr>
              <a:t>日至</a:t>
            </a:r>
            <a:r>
              <a:rPr lang="en-US" altLang="zh-CN" sz="2600" dirty="0">
                <a:latin charset="-122" typeface="华文新魏"/>
                <a:ea charset="-122" typeface="华文新魏"/>
              </a:rPr>
              <a:t>12</a:t>
            </a:r>
            <a:r>
              <a:rPr lang="zh-CN" altLang="zh-CN" sz="2600" dirty="0">
                <a:latin charset="-122" typeface="华文新魏"/>
                <a:ea charset="-122" typeface="华文新魏"/>
              </a:rPr>
              <a:t>月</a:t>
            </a:r>
            <a:r>
              <a:rPr lang="en-US" altLang="zh-CN" sz="2600" dirty="0">
                <a:latin charset="-122" typeface="华文新魏"/>
                <a:ea charset="-122" typeface="华文新魏"/>
              </a:rPr>
              <a:t>31</a:t>
            </a:r>
            <a:r>
              <a:rPr lang="zh-CN" altLang="zh-CN" sz="2600" dirty="0">
                <a:latin charset="-122" typeface="华文新魏"/>
                <a:ea charset="-122" typeface="华文新魏"/>
              </a:rPr>
              <a:t>日。</a:t>
            </a:r>
          </a:p>
          <a:p>
            <a:pPr/>
            <a:r>
              <a:rPr lang="zh-CN" altLang="zh-CN" sz="2600" dirty="0">
                <a:solidFill>
                  <a:srgbClr val="ffff00"/>
                </a:solidFill>
                <a:latin charset="-122" typeface="华文新魏"/>
                <a:ea charset="-122" typeface="华文新魏"/>
              </a:rPr>
              <a:t>涉及学生数的采集项</a:t>
            </a:r>
            <a:r>
              <a:rPr lang="zh-CN" altLang="zh-CN" sz="2600" dirty="0">
                <a:latin charset="-122" typeface="华文新魏"/>
                <a:ea charset="-122" typeface="华文新魏"/>
              </a:rPr>
              <a:t>，若无说明，则全部指的是全日制学历教育学生，包括本校成人中专招收的全日制学历教育学生，统计时点为当年</a:t>
            </a:r>
            <a:r>
              <a:rPr lang="en-US" altLang="zh-CN" sz="2600" dirty="0">
                <a:latin charset="-122" typeface="华文新魏"/>
                <a:ea charset="-122" typeface="华文新魏"/>
              </a:rPr>
              <a:t>9</a:t>
            </a:r>
            <a:r>
              <a:rPr lang="zh-CN" altLang="zh-CN" sz="2600" dirty="0">
                <a:latin charset="-122" typeface="华文新魏"/>
                <a:ea charset="-122" typeface="华文新魏"/>
              </a:rPr>
              <a:t>月</a:t>
            </a:r>
            <a:r>
              <a:rPr lang="en-US" altLang="zh-CN" sz="2600" dirty="0">
                <a:latin charset="-122" typeface="华文新魏"/>
                <a:ea charset="-122" typeface="华文新魏"/>
              </a:rPr>
              <a:t>1</a:t>
            </a:r>
            <a:r>
              <a:rPr lang="zh-CN" altLang="zh-CN" sz="2600" dirty="0">
                <a:latin charset="-122" typeface="华文新魏"/>
                <a:ea charset="-122" typeface="华文新魏"/>
              </a:rPr>
              <a:t>日。</a:t>
            </a:r>
          </a:p>
          <a:p>
            <a:pPr/>
            <a:r>
              <a:rPr lang="zh-CN" altLang="zh-CN" sz="2600" dirty="0">
                <a:solidFill>
                  <a:srgbClr val="ffff00"/>
                </a:solidFill>
                <a:latin charset="-122" typeface="华文新魏"/>
                <a:ea charset="-122" typeface="华文新魏"/>
              </a:rPr>
              <a:t>其它未注明统计时间的采集项</a:t>
            </a:r>
            <a:r>
              <a:rPr lang="zh-CN" altLang="zh-CN" sz="2600" dirty="0">
                <a:latin charset="-122" typeface="华文新魏"/>
                <a:ea charset="-122" typeface="华文新魏"/>
              </a:rPr>
              <a:t>，统计时点为</a:t>
            </a:r>
            <a:r>
              <a:rPr lang="en-US" altLang="zh-CN" sz="2600" dirty="0">
                <a:latin charset="-122" typeface="华文新魏"/>
                <a:ea charset="-122" typeface="华文新魏"/>
              </a:rPr>
              <a:t>2015</a:t>
            </a:r>
            <a:r>
              <a:rPr lang="zh-CN" altLang="zh-CN" sz="2600" dirty="0">
                <a:latin charset="-122" typeface="华文新魏"/>
                <a:ea charset="-122" typeface="华文新魏"/>
              </a:rPr>
              <a:t>年</a:t>
            </a:r>
            <a:r>
              <a:rPr lang="en-US" altLang="zh-CN" sz="2600" dirty="0">
                <a:latin charset="-122" typeface="华文新魏"/>
                <a:ea charset="-122" typeface="华文新魏"/>
              </a:rPr>
              <a:t>9</a:t>
            </a:r>
            <a:r>
              <a:rPr lang="zh-CN" altLang="zh-CN" sz="2600" dirty="0">
                <a:latin charset="-122" typeface="华文新魏"/>
                <a:ea charset="-122" typeface="华文新魏"/>
              </a:rPr>
              <a:t>月</a:t>
            </a:r>
            <a:r>
              <a:rPr lang="en-US" altLang="zh-CN" sz="2600" dirty="0">
                <a:latin charset="-122" typeface="华文新魏"/>
                <a:ea charset="-122" typeface="华文新魏"/>
              </a:rPr>
              <a:t>1</a:t>
            </a:r>
            <a:r>
              <a:rPr lang="zh-CN" altLang="zh-CN" sz="2600" dirty="0">
                <a:latin charset="-122" typeface="华文新魏"/>
                <a:ea charset="-122" typeface="华文新魏"/>
              </a:rPr>
              <a:t>日</a:t>
            </a:r>
          </a:p>
          <a:p>
            <a:pPr/>
            <a:r>
              <a:rPr lang="zh-CN" altLang="zh-CN" sz="2600" dirty="0">
                <a:solidFill>
                  <a:srgbClr val="ffff00"/>
                </a:solidFill>
                <a:latin charset="-122" typeface="华文新魏"/>
                <a:ea charset="-122" typeface="华文新魏"/>
              </a:rPr>
              <a:t>表间关系</a:t>
            </a:r>
            <a:r>
              <a:rPr lang="zh-CN" altLang="zh-CN" sz="2600" dirty="0">
                <a:latin charset="-122" typeface="华文新魏"/>
                <a:ea charset="-122" typeface="华文新魏"/>
              </a:rPr>
              <a:t>已注释说明，其它未特别说明的，均为表内校验关系</a:t>
            </a:r>
            <a:r>
              <a:rPr lang="zh-CN" altLang="en-US" sz="2600" dirty="0">
                <a:latin charset="-122" typeface="华文新魏"/>
                <a:ea charset="-122" typeface="华文新魏"/>
              </a:rPr>
              <a:t>（已在表中标注）</a:t>
            </a:r>
            <a:r>
              <a:rPr lang="zh-CN" altLang="zh-CN" sz="2600" dirty="0">
                <a:latin charset="-122" typeface="华文新魏"/>
                <a:ea charset="-122" typeface="华文新魏"/>
              </a:rPr>
              <a:t>。 </a:t>
            </a:r>
          </a:p>
        </p:txBody>
      </p:sp>
    </p:spTree>
  </p:cSl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8192" name=""/>
        <p:cNvGrpSpPr>
          <a:grpSpLocks/>
        </p:cNvGrpSpPr>
        <p:nvPr/>
      </p:nvGrpSpPr>
      <p:grpSpPr>
        <a:xfrm/>
      </p:grpSpPr>
      <p:sp>
        <p:nvSpPr>
          <p:cNvPr id="8194" name=""/>
          <p:cNvSpPr>
            <a:spLocks noGrp="1" noChangeAspect="0"/>
          </p:cNvSpPr>
          <p:nvPr>
            <p:ph type="title" sz="full" idx="4294967295"/>
          </p:nvPr>
        </p:nvSpPr>
        <p:spPr>
          <a:xfrm rot="0">
            <a:off x="611188" y="115888"/>
            <a:ext cx="7772400" cy="1003300"/>
          </a:xfrm>
          <a:ln/>
        </p:spPr>
        <p:txBody>
          <a:bodyPr wrap="square" lIns="92075" rIns="92075" tIns="46038" bIns="46038" anchor="ctr"/>
          <a:lstStyle/>
          <a:p>
            <a:pPr algn="l"/>
            <a:r>
              <a:rPr lang="zh-CN" altLang="en-US" sz="4000" dirty="0">
                <a:solidFill>
                  <a:srgbClr val="ffff00"/>
                </a:solidFill>
                <a:ea charset="-122" typeface="华文新魏"/>
              </a:rPr>
              <a:t>基本框架</a:t>
            </a:r>
            <a:r>
              <a:rPr lang="zh-CN" altLang="en-US" sz="4000" dirty="0">
                <a:solidFill>
                  <a:srgbClr val="ffff00"/>
                </a:solidFill>
                <a:ea charset="-122" typeface="华文新魏"/>
              </a:rPr>
              <a:t>：</a:t>
            </a:r>
          </a:p>
        </p:txBody>
      </p:sp>
      <p:sp>
        <p:nvSpPr>
          <p:cNvPr id="8195" name=""/>
          <p:cNvSpPr>
            <a:spLocks noGrp="1" noChangeAspect="0"/>
          </p:cNvSpPr>
          <p:nvPr>
            <p:ph type="obj" sz="full" idx="4294967295"/>
          </p:nvPr>
        </p:nvSpPr>
        <p:spPr>
          <a:xfrm rot="0">
            <a:off x="365125" y="1119188"/>
            <a:ext cx="4278313" cy="4575175"/>
          </a:xfrm>
          <a:ln/>
        </p:spPr>
        <p:txBody>
          <a:bodyPr wrap="square" lIns="91440" rIns="91440" tIns="45720" bIns="45720" anchor="t" anchorCtr="false"/>
          <a:lstStyle/>
          <a:p>
            <a:pPr>
              <a:buNone/>
            </a:pPr>
            <a:r>
              <a:rPr lang="zh-CN" altLang="en-US" sz="2400" dirty="0" b="1">
                <a:latin charset="-122" typeface="黑体"/>
                <a:ea charset="-122" typeface="黑体"/>
              </a:rPr>
              <a:t>一、中职办学能力评估指标</a:t>
            </a:r>
          </a:p>
          <a:p>
            <a:pPr>
              <a:buNone/>
            </a:pPr>
            <a:r>
              <a:rPr lang="zh-CN" altLang="en-US" sz="2400" dirty="0">
                <a:latin charset="-122" typeface="楷体"/>
                <a:ea charset="-122" typeface="楷体"/>
              </a:rPr>
              <a:t>（一）</a:t>
            </a:r>
            <a:r>
              <a:rPr lang="en-US" altLang="zh-CN" sz="2400" dirty="0">
                <a:latin charset="-122" typeface="楷体"/>
                <a:ea charset="-122" typeface="楷体"/>
              </a:rPr>
              <a:t>19</a:t>
            </a:r>
            <a:r>
              <a:rPr lang="zh-CN" altLang="en-US" sz="2400" dirty="0">
                <a:latin charset="-122" typeface="楷体"/>
                <a:ea charset="-122" typeface="楷体"/>
              </a:rPr>
              <a:t>项指标</a:t>
            </a:r>
          </a:p>
          <a:p>
            <a:pPr>
              <a:buNone/>
            </a:pPr>
            <a:r>
              <a:rPr lang="zh-CN" altLang="en-US" sz="2400" dirty="0">
                <a:latin charset="-122" typeface="楷体"/>
                <a:ea charset="-122" typeface="楷体"/>
              </a:rPr>
              <a:t>（二）</a:t>
            </a:r>
            <a:r>
              <a:rPr lang="zh-CN" altLang="en-US" sz="2400" dirty="0">
                <a:latin charset="-122" typeface="楷体"/>
                <a:ea charset="-122" typeface="楷体"/>
              </a:rPr>
              <a:t>指标设计思路</a:t>
            </a:r>
          </a:p>
          <a:p>
            <a:pPr>
              <a:buNone/>
            </a:pPr>
            <a:r>
              <a:rPr lang="zh-CN" altLang="en-US" sz="2400" dirty="0">
                <a:latin charset="-122" typeface="楷体"/>
                <a:ea charset="-122" typeface="楷体"/>
              </a:rPr>
              <a:t>（三）指标</a:t>
            </a:r>
            <a:r>
              <a:rPr lang="zh-CN" altLang="en-US" sz="2400" dirty="0">
                <a:latin charset="-122" typeface="楷体"/>
                <a:ea charset="-122" typeface="楷体"/>
              </a:rPr>
              <a:t>说明</a:t>
            </a:r>
          </a:p>
          <a:p>
            <a:pPr/>
          </a:p>
          <a:p>
            <a:pPr>
              <a:buNone/>
            </a:pPr>
            <a:r>
              <a:rPr lang="zh-CN" altLang="en-US" sz="2400" dirty="0" b="1">
                <a:latin charset="-122" typeface="黑体"/>
                <a:ea charset="-122" typeface="黑体"/>
              </a:rPr>
              <a:t>二、高职适应社会需求能力评估指标</a:t>
            </a:r>
          </a:p>
          <a:p>
            <a:pPr>
              <a:buNone/>
            </a:pPr>
            <a:r>
              <a:rPr lang="zh-CN" altLang="en-US" sz="2400" dirty="0">
                <a:latin charset="-122" typeface="楷体"/>
                <a:ea charset="-122" typeface="楷体"/>
              </a:rPr>
              <a:t>（一）</a:t>
            </a:r>
            <a:r>
              <a:rPr lang="en-US" altLang="zh-CN" sz="2400" dirty="0">
                <a:latin charset="-122" typeface="楷体"/>
                <a:ea charset="-122" typeface="楷体"/>
              </a:rPr>
              <a:t>20</a:t>
            </a:r>
            <a:r>
              <a:rPr lang="zh-CN" altLang="en-US" sz="2400" dirty="0">
                <a:latin charset="-122" typeface="楷体"/>
                <a:ea charset="-122" typeface="楷体"/>
              </a:rPr>
              <a:t>项指标</a:t>
            </a:r>
          </a:p>
          <a:p>
            <a:pPr>
              <a:buNone/>
            </a:pPr>
            <a:r>
              <a:rPr lang="zh-CN" altLang="en-US" sz="2400" dirty="0">
                <a:latin charset="-122" typeface="楷体"/>
                <a:ea charset="-122" typeface="楷体"/>
              </a:rPr>
              <a:t>（二）指标设计思路</a:t>
            </a:r>
          </a:p>
          <a:p>
            <a:pPr>
              <a:buNone/>
            </a:pPr>
            <a:r>
              <a:rPr lang="zh-CN" altLang="en-US" sz="2400" dirty="0">
                <a:latin charset="-122" typeface="楷体"/>
                <a:ea charset="-122" typeface="楷体"/>
              </a:rPr>
              <a:t>（三）指标说明</a:t>
            </a:r>
          </a:p>
          <a:p>
            <a:pPr>
              <a:buNone/>
            </a:pPr>
          </a:p>
        </p:txBody>
      </p:sp>
      <p:sp>
        <p:nvSpPr>
          <p:cNvPr id="8196" name=""/>
          <p:cNvSpPr>
            <a:spLocks noChangeAspect="0"/>
          </p:cNvSpPr>
          <p:nvPr/>
        </p:nvSpPr>
        <p:spPr>
          <a:xfrm>
            <a:off x="4727575" y="1119188"/>
            <a:ext cx="4165601" cy="5405437"/>
          </a:xfrm>
          <a:prstGeom prst="rect">
            <a:avLst/>
          </a:prstGeom>
          <a:noFill/>
          <a:ln>
            <a:noFill/>
          </a:ln>
        </p:spPr>
        <p:txBody>
          <a:bodyPr/>
          <a:lstStyle>
            <a:lvl1pPr indent="-342900" algn="l" fontAlgn="base" marL="342900" eaLnBrk="0" hangingPunct="false" rtl="false">
              <a:lnSpc>
                <a:spcPct val="100000"/>
              </a:lnSpc>
              <a:spcBef>
                <a:spcPct val="20000"/>
              </a:spcBef>
              <a:spcAft>
                <a:spcPct val="0"/>
              </a:spcAft>
              <a:buClr>
                <a:srgbClr val="ffff00"/>
              </a:buClr>
              <a:buSzPct val="75000"/>
              <a:buFont charset="2" typeface="Wingdings"/>
              <a:buChar char="n"/>
              <a:defRPr sz="3200">
                <a:solidFill>
                  <a:srgbClr val="ffffff"/>
                </a:solidFill>
                <a:latin charset="0" typeface="Times New Roman"/>
                <a:ea charset="-122" typeface="宋体"/>
              </a:defRPr>
            </a:lvl1pPr>
            <a:lvl2pPr indent="-285750" algn="l" fontAlgn="base" marL="742950" eaLnBrk="0" hangingPunct="false" rtl="false">
              <a:lnSpc>
                <a:spcPct val="100000"/>
              </a:lnSpc>
              <a:spcBef>
                <a:spcPct val="20000"/>
              </a:spcBef>
              <a:spcAft>
                <a:spcPct val="0"/>
              </a:spcAft>
              <a:buClr>
                <a:srgbClr val="ffffff"/>
              </a:buClr>
              <a:buChar char="–"/>
              <a:defRPr sz="2800">
                <a:solidFill>
                  <a:srgbClr val="ffffff"/>
                </a:solidFill>
                <a:latin charset="0" typeface="Times New Roman"/>
                <a:ea charset="-122" typeface="宋体"/>
              </a:defRPr>
            </a:lvl2pPr>
            <a:lvl3pPr indent="-228600" algn="l" fontAlgn="base" marL="1143000" eaLnBrk="0" hangingPunct="false" rtl="false">
              <a:lnSpc>
                <a:spcPct val="100000"/>
              </a:lnSpc>
              <a:spcBef>
                <a:spcPct val="20000"/>
              </a:spcBef>
              <a:spcAft>
                <a:spcPct val="0"/>
              </a:spcAft>
              <a:buClr>
                <a:srgbClr val="ffffff"/>
              </a:buClr>
              <a:buChar char="»"/>
              <a:defRPr sz="2400">
                <a:solidFill>
                  <a:srgbClr val="ffffff"/>
                </a:solidFill>
                <a:latin charset="0" typeface="Times New Roman"/>
                <a:ea charset="-122" typeface="宋体"/>
              </a:defRPr>
            </a:lvl3pPr>
            <a:lvl4pPr indent="-228600" algn="l" fontAlgn="base" marL="1600200" eaLnBrk="0" hangingPunct="false" rtl="false">
              <a:lnSpc>
                <a:spcPct val="100000"/>
              </a:lnSpc>
              <a:spcBef>
                <a:spcPct val="20000"/>
              </a:spcBef>
              <a:spcAft>
                <a:spcPct val="0"/>
              </a:spcAft>
              <a:buClr>
                <a:srgbClr val="ffff00"/>
              </a:buClr>
              <a:buSzPct val="75000"/>
              <a:buFont charset="2" typeface="Wingdings"/>
              <a:buChar char="n"/>
              <a:defRPr sz="2000">
                <a:solidFill>
                  <a:srgbClr val="ffffff"/>
                </a:solidFill>
                <a:latin charset="0" typeface="Times New Roman"/>
                <a:ea charset="-122" typeface="宋体"/>
              </a:defRPr>
            </a:lvl4pPr>
            <a:lvl5pPr indent="-228600" algn="l" fontAlgn="base" marL="2057400" eaLnBrk="0" hangingPunct="false" rtl="false">
              <a:lnSpc>
                <a:spcPct val="100000"/>
              </a:lnSpc>
              <a:spcBef>
                <a:spcPct val="20000"/>
              </a:spcBef>
              <a:spcAft>
                <a:spcPct val="0"/>
              </a:spcAft>
              <a:buClr>
                <a:srgbClr val="ffffff"/>
              </a:buClr>
              <a:buChar char="–"/>
              <a:defRPr sz="2000">
                <a:solidFill>
                  <a:srgbClr val="ffffff"/>
                </a:solidFill>
                <a:latin charset="0" typeface="Times New Roman"/>
                <a:ea charset="-122" typeface="宋体"/>
              </a:defRPr>
            </a:lvl5pPr>
          </a:lstStyle>
          <a:p>
            <a:pPr>
              <a:buClr>
                <a:srgbClr val="ff4568"/>
              </a:buClr>
              <a:buSzPct val="70000"/>
              <a:buNone/>
            </a:pPr>
            <a:r>
              <a:rPr lang="zh-CN" altLang="en-US" sz="2400" dirty="0" b="1">
                <a:latin charset="-122" typeface="黑体"/>
                <a:ea charset="-122" typeface="黑体"/>
              </a:rPr>
              <a:t>三、中职办学能力评估工具</a:t>
            </a:r>
          </a:p>
          <a:p>
            <a:pPr>
              <a:buClr>
                <a:srgbClr val="ff4568"/>
              </a:buClr>
              <a:buSzPct val="70000"/>
              <a:buNone/>
            </a:pPr>
            <a:r>
              <a:rPr lang="zh-CN" altLang="en-US" sz="2400" dirty="0">
                <a:latin charset="-122" typeface="楷体"/>
                <a:ea charset="-122" typeface="楷体"/>
              </a:rPr>
              <a:t>（一）三种工具</a:t>
            </a:r>
          </a:p>
          <a:p>
            <a:pPr>
              <a:buClr>
                <a:srgbClr val="ff4568"/>
              </a:buClr>
              <a:buSzPct val="70000"/>
              <a:buNone/>
            </a:pPr>
            <a:r>
              <a:rPr lang="zh-CN" altLang="en-US" sz="2400" dirty="0">
                <a:latin charset="-122" typeface="楷体"/>
                <a:ea charset="-122" typeface="楷体"/>
              </a:rPr>
              <a:t>（二）总体说明</a:t>
            </a:r>
          </a:p>
          <a:p>
            <a:pPr>
              <a:buClr>
                <a:srgbClr val="ff4568"/>
              </a:buClr>
              <a:buSzPct val="70000"/>
              <a:buNone/>
            </a:pPr>
            <a:r>
              <a:rPr lang="zh-CN" altLang="en-US" sz="2400" dirty="0">
                <a:latin charset="-122" typeface="楷体"/>
                <a:ea charset="-122" typeface="楷体"/>
              </a:rPr>
              <a:t>（三）三数据表填报</a:t>
            </a:r>
          </a:p>
          <a:p>
            <a:pPr>
              <a:buClr>
                <a:srgbClr val="ff4568"/>
              </a:buClr>
              <a:buSzPct val="70000"/>
              <a:buNone/>
            </a:pPr>
            <a:r>
              <a:rPr lang="zh-CN" altLang="en-US" sz="2400" dirty="0">
                <a:latin charset="-122" typeface="楷体"/>
                <a:ea charset="-122" typeface="楷体"/>
              </a:rPr>
              <a:t>（四）两问卷填答</a:t>
            </a:r>
          </a:p>
          <a:p>
            <a:pPr>
              <a:buClr>
                <a:srgbClr val="ff4568"/>
              </a:buClr>
              <a:buSzPct val="70000"/>
              <a:buNone/>
            </a:pPr>
            <a:r>
              <a:rPr lang="zh-CN" altLang="en-US" sz="2400" dirty="0" b="1">
                <a:latin charset="-122" typeface="黑体"/>
                <a:ea charset="-122" typeface="黑体"/>
              </a:rPr>
              <a:t>四</a:t>
            </a:r>
            <a:r>
              <a:rPr lang="zh-CN" altLang="en-US" sz="2400" dirty="0" b="1">
                <a:latin charset="-122" typeface="黑体"/>
                <a:ea charset="-122" typeface="黑体"/>
              </a:rPr>
              <a:t>、高职适应社会需求能力评估工具</a:t>
            </a:r>
          </a:p>
          <a:p>
            <a:pPr>
              <a:buClr>
                <a:srgbClr val="ff4568"/>
              </a:buClr>
              <a:buSzPct val="70000"/>
              <a:buNone/>
            </a:pPr>
            <a:r>
              <a:rPr lang="zh-CN" altLang="en-US" sz="2400" dirty="0">
                <a:latin charset="-122" typeface="楷体"/>
                <a:ea charset="-122" typeface="楷体"/>
              </a:rPr>
              <a:t>（一）三种工具</a:t>
            </a:r>
          </a:p>
          <a:p>
            <a:pPr>
              <a:buClr>
                <a:srgbClr val="ff4568"/>
              </a:buClr>
              <a:buSzPct val="70000"/>
              <a:buNone/>
            </a:pPr>
            <a:r>
              <a:rPr lang="zh-CN" altLang="en-US" sz="2400" dirty="0">
                <a:latin charset="-122" typeface="楷体"/>
                <a:ea charset="-122" typeface="楷体"/>
              </a:rPr>
              <a:t>（二）总体说明</a:t>
            </a:r>
          </a:p>
          <a:p>
            <a:pPr>
              <a:buClr>
                <a:srgbClr val="ff4568"/>
              </a:buClr>
              <a:buSzPct val="70000"/>
              <a:buNone/>
            </a:pPr>
            <a:r>
              <a:rPr lang="zh-CN" altLang="en-US" sz="2400" dirty="0">
                <a:latin charset="-122" typeface="楷体"/>
                <a:ea charset="-122" typeface="楷体"/>
              </a:rPr>
              <a:t>（三）三数据表填报</a:t>
            </a:r>
          </a:p>
          <a:p>
            <a:pPr>
              <a:buClr>
                <a:srgbClr val="ff4568"/>
              </a:buClr>
              <a:buSzPct val="70000"/>
              <a:buNone/>
            </a:pPr>
            <a:r>
              <a:rPr lang="zh-CN" altLang="en-US" sz="2400" dirty="0">
                <a:latin charset="-122" typeface="楷体"/>
                <a:ea charset="-122" typeface="楷体"/>
              </a:rPr>
              <a:t>（四）三问卷填答</a:t>
            </a:r>
          </a:p>
          <a:p>
            <a:pPr>
              <a:buClr>
                <a:srgbClr val="ff4568"/>
              </a:buClr>
              <a:buSzPct val="70000"/>
              <a:buNone/>
            </a:pPr>
            <a:r>
              <a:rPr lang="zh-CN" altLang="en-US" sz="2400" dirty="0" b="1">
                <a:latin charset="-122" typeface="黑体"/>
                <a:ea charset="-122" typeface="黑体"/>
              </a:rPr>
              <a:t>五、“试测”体会与相关说明</a:t>
            </a:r>
          </a:p>
          <a:p>
            <a:pPr>
              <a:buClr>
                <a:srgbClr val="ff4568"/>
              </a:buClr>
              <a:buSzPct val="70000"/>
            </a:pPr>
          </a:p>
        </p:txBody>
      </p:sp>
    </p:spTree>
  </p:cSld>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26624" name=""/>
        <p:cNvGrpSpPr>
          <a:grpSpLocks/>
        </p:cNvGrpSpPr>
        <p:nvPr/>
      </p:nvGrpSpPr>
      <p:grpSpPr>
        <a:xfrm/>
      </p:grpSpPr>
      <p:sp>
        <p:nvSpPr>
          <p:cNvPr id="26626" name=""/>
          <p:cNvSpPr>
            <a:spLocks noGrp="1" noChangeAspect="0"/>
          </p:cNvSpPr>
          <p:nvPr>
            <p:ph type="body" sz="full" idx="4294967295"/>
          </p:nvPr>
        </p:nvSpPr>
        <p:spPr>
          <a:xfrm rot="0">
            <a:off x="395288" y="571500"/>
            <a:ext cx="8353424" cy="5305425"/>
          </a:xfrm>
          <a:ln/>
        </p:spPr>
        <p:txBody>
          <a:bodyPr wrap="square" lIns="91440" rIns="91440" tIns="45720" bIns="45720" anchor="t" anchorCtr="false"/>
          <a:lstStyle/>
          <a:p>
            <a:pPr>
              <a:spcBef>
                <a:spcPts val="600"/>
              </a:spcBef>
              <a:spcAft>
                <a:spcPts val="600"/>
              </a:spcAft>
              <a:buNone/>
            </a:pPr>
            <a:r>
              <a:rPr lang="zh-CN" altLang="en-US" sz="3600" dirty="0" b="1">
                <a:solidFill>
                  <a:srgbClr val="ffff00"/>
                </a:solidFill>
                <a:latin charset="-122" typeface="华文新魏"/>
                <a:ea charset="-122" typeface="华文新魏"/>
              </a:rPr>
              <a:t>（三）三张数据表</a:t>
            </a:r>
            <a:r>
              <a:rPr lang="zh-CN" altLang="en-US" sz="3600" dirty="0" b="1">
                <a:solidFill>
                  <a:srgbClr val="ffff00"/>
                </a:solidFill>
                <a:latin charset="-122" typeface="华文新魏"/>
                <a:ea charset="-122" typeface="华文新魏"/>
              </a:rPr>
              <a:t>填报</a:t>
            </a:r>
          </a:p>
          <a:p>
            <a:pPr/>
          </a:p>
          <a:p>
            <a:pPr/>
            <a:r>
              <a:rPr lang="zh-CN" altLang="en-US" dirty="0">
                <a:latin charset="-122" typeface="华文新魏"/>
                <a:ea charset="-122" typeface="华文新魏"/>
              </a:rPr>
              <a:t>表1 </a:t>
            </a:r>
            <a:r>
              <a:rPr lang="en-US" altLang="zh-CN" dirty="0">
                <a:latin charset="-122" typeface="华文新魏"/>
                <a:ea charset="-122" typeface="华文新魏"/>
              </a:rPr>
              <a:t> </a:t>
            </a:r>
            <a:r>
              <a:rPr lang="zh-CN" altLang="en-US" dirty="0">
                <a:latin charset="-122" typeface="华文新魏"/>
                <a:ea charset="-122" typeface="华文新魏"/>
              </a:rPr>
              <a:t>中等职业学校基本情况表</a:t>
            </a:r>
          </a:p>
          <a:p>
            <a:pPr/>
          </a:p>
          <a:p>
            <a:pPr/>
            <a:r>
              <a:rPr lang="zh-CN" altLang="en-US" dirty="0">
                <a:latin charset="-122" typeface="华文新魏"/>
                <a:ea charset="-122" typeface="华文新魏"/>
              </a:rPr>
              <a:t>表2</a:t>
            </a:r>
            <a:r>
              <a:rPr lang="en-US" altLang="zh-CN" dirty="0">
                <a:latin charset="-122" typeface="华文新魏"/>
                <a:ea charset="-122" typeface="华文新魏"/>
              </a:rPr>
              <a:t> </a:t>
            </a:r>
            <a:r>
              <a:rPr lang="zh-CN" altLang="en-US" dirty="0">
                <a:latin charset="-122" typeface="华文新魏"/>
                <a:ea charset="-122" typeface="华文新魏"/>
              </a:rPr>
              <a:t> 中等职业学校师生情况表</a:t>
            </a:r>
          </a:p>
          <a:p>
            <a:pPr/>
          </a:p>
          <a:p>
            <a:pPr/>
            <a:r>
              <a:rPr lang="zh-CN" altLang="zh-CN" dirty="0">
                <a:latin charset="-122" typeface="华文新魏"/>
                <a:ea charset="-122" typeface="华文新魏"/>
              </a:rPr>
              <a:t>表</a:t>
            </a:r>
            <a:r>
              <a:rPr lang="en-US" altLang="zh-CN" dirty="0">
                <a:latin charset="-122" typeface="华文新魏"/>
                <a:ea charset="-122" typeface="华文新魏"/>
              </a:rPr>
              <a:t>3  </a:t>
            </a:r>
            <a:r>
              <a:rPr lang="zh-CN" altLang="zh-CN" dirty="0">
                <a:latin charset="-122" typeface="华文新魏"/>
                <a:ea charset="-122" typeface="华文新魏"/>
              </a:rPr>
              <a:t>中等职业学校专业情况表</a:t>
            </a:r>
          </a:p>
          <a:p>
            <a:pPr/>
          </a:p>
          <a:p>
            <a:pPr algn="r">
              <a:buNone/>
            </a:pPr>
            <a:r>
              <a:rPr lang="zh-CN" altLang="en-US" dirty="0" i="1">
                <a:solidFill>
                  <a:srgbClr val="ff0000"/>
                </a:solidFill>
                <a:latin charset="-122" typeface="华文新魏"/>
                <a:ea charset="-122" typeface="华文新魏"/>
                <a:hlinkClick r:id="ridHyperlink71" action="ppaction://hlinkfile"/>
              </a:rPr>
              <a:t>链接</a:t>
            </a:r>
            <a:r>
              <a:rPr lang="en-US" altLang="zh-CN" dirty="0" i="1">
                <a:solidFill>
                  <a:srgbClr val="ff0000"/>
                </a:solidFill>
                <a:latin charset="-122" typeface="华文新魏"/>
                <a:ea charset="-122" typeface="华文新魏"/>
                <a:hlinkClick r:id="ridHyperlink72" action="ppaction://hlinkfile"/>
              </a:rPr>
              <a:t>1</a:t>
            </a:r>
            <a:r>
              <a:rPr lang="zh-CN" altLang="en-US" dirty="0" i="1">
                <a:solidFill>
                  <a:srgbClr val="ff0000"/>
                </a:solidFill>
                <a:latin charset="-122" typeface="华文新魏"/>
                <a:ea charset="-122" typeface="华文新魏"/>
                <a:hlinkClick r:id="ridHyperlink73" action="ppaction://hlinkfile"/>
              </a:rPr>
              <a:t>：中职学校</a:t>
            </a:r>
            <a:r>
              <a:rPr lang="zh-CN" altLang="en-US" dirty="0" i="1">
                <a:solidFill>
                  <a:srgbClr val="ff0000"/>
                </a:solidFill>
                <a:latin charset="-122" typeface="华文新魏"/>
                <a:ea charset="-122" typeface="华文新魏"/>
                <a:hlinkClick r:id="ridHyperlink74" action="ppaction://hlinkfile"/>
              </a:rPr>
              <a:t>数据表</a:t>
            </a:r>
            <a:r>
              <a:rPr lang="en-US" altLang="zh-CN" dirty="0" i="1">
                <a:solidFill>
                  <a:srgbClr val="ff0000"/>
                </a:solidFill>
                <a:latin charset="-122" typeface="华文新魏"/>
                <a:ea charset="-122" typeface="华文新魏"/>
                <a:hlinkClick r:id="ridHyperlink75" action="ppaction://hlinkfile"/>
              </a:rPr>
              <a:t>(P24)</a:t>
            </a:r>
            <a:r>
              <a:rPr lang="zh-CN" altLang="en-US" dirty="0" i="1">
                <a:solidFill>
                  <a:srgbClr val="ff0000"/>
                </a:solidFill>
                <a:latin charset="-122" typeface="华文新魏"/>
                <a:ea charset="-122" typeface="华文新魏"/>
                <a:hlinkClick r:id="ridHyperlink76" action="ppaction://hlinkfile"/>
              </a:rPr>
              <a:t>说明</a:t>
            </a:r>
          </a:p>
        </p:txBody>
      </p:sp>
    </p:spTree>
  </p:cSld>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27648" name=""/>
        <p:cNvGrpSpPr>
          <a:grpSpLocks/>
        </p:cNvGrpSpPr>
        <p:nvPr/>
      </p:nvGrpSpPr>
      <p:grpSpPr>
        <a:xfrm/>
      </p:grpSpPr>
      <p:sp>
        <p:nvSpPr>
          <p:cNvPr id="27650" name=""/>
          <p:cNvSpPr>
            <a:spLocks noGrp="1" noChangeAspect="0"/>
          </p:cNvSpPr>
          <p:nvPr>
            <p:ph type="body" sz="full" idx="4294967295"/>
          </p:nvPr>
        </p:nvSpPr>
        <p:spPr>
          <a:xfrm rot="0">
            <a:off x="395288" y="571500"/>
            <a:ext cx="8353424" cy="5953125"/>
          </a:xfrm>
          <a:ln/>
        </p:spPr>
        <p:txBody>
          <a:bodyPr wrap="square" lIns="91440" rIns="91440" tIns="45720" bIns="45720" anchor="t" anchorCtr="false"/>
          <a:lstStyle/>
          <a:p>
            <a:pPr>
              <a:spcBef>
                <a:spcPts val="600"/>
              </a:spcBef>
              <a:spcAft>
                <a:spcPts val="600"/>
              </a:spcAft>
              <a:buNone/>
            </a:pPr>
            <a:r>
              <a:rPr lang="zh-CN" altLang="en-US" sz="3600" dirty="0" b="1">
                <a:solidFill>
                  <a:srgbClr val="ffff00"/>
                </a:solidFill>
                <a:latin charset="-122" typeface="华文新魏"/>
                <a:ea charset="-122" typeface="华文新魏"/>
              </a:rPr>
              <a:t>中职采集项说明重点举例：</a:t>
            </a:r>
          </a:p>
          <a:p>
            <a:pPr>
              <a:spcBef>
                <a:spcPts val="600"/>
              </a:spcBef>
              <a:spcAft>
                <a:spcPts val="600"/>
              </a:spcAft>
            </a:pPr>
            <a:r>
              <a:rPr lang="zh-CN" altLang="en-US" sz="2800" dirty="0" b="1">
                <a:solidFill>
                  <a:srgbClr val="ffff00"/>
                </a:solidFill>
                <a:latin charset="-122" typeface="华文新魏"/>
                <a:ea charset="-122" typeface="华文新魏"/>
              </a:rPr>
              <a:t>财政经费收入（</a:t>
            </a:r>
            <a:r>
              <a:rPr lang="en-US" altLang="zh-CN" sz="2800" dirty="0" b="1">
                <a:solidFill>
                  <a:srgbClr val="ffff00"/>
                </a:solidFill>
                <a:latin charset="-122" typeface="华文新魏"/>
                <a:ea charset="-122" typeface="华文新魏"/>
              </a:rPr>
              <a:t>1.9</a:t>
            </a:r>
            <a:r>
              <a:rPr lang="zh-CN" altLang="en-US" sz="2800" dirty="0" b="1">
                <a:solidFill>
                  <a:srgbClr val="ffff00"/>
                </a:solidFill>
                <a:latin charset="-122" typeface="华文新魏"/>
                <a:ea charset="-122" typeface="华文新魏"/>
              </a:rPr>
              <a:t>）：</a:t>
            </a:r>
            <a:r>
              <a:rPr lang="zh-CN" altLang="en-US" sz="2800" dirty="0">
                <a:latin charset="-122" typeface="华文新魏"/>
                <a:ea charset="-122" typeface="华文新魏"/>
              </a:rPr>
              <a:t>学校每年通过</a:t>
            </a:r>
            <a:r>
              <a:rPr lang="zh-CN" altLang="en-US" sz="2800" dirty="0">
                <a:solidFill>
                  <a:srgbClr val="ff0000"/>
                </a:solidFill>
                <a:latin charset="-122" typeface="华文新魏"/>
                <a:ea charset="-122" typeface="华文新魏"/>
              </a:rPr>
              <a:t>各种财政渠道获得的经费收入</a:t>
            </a:r>
            <a:r>
              <a:rPr lang="zh-CN" altLang="en-US" sz="2800" dirty="0">
                <a:latin charset="-122" typeface="华文新魏"/>
                <a:ea charset="-122" typeface="华文新魏"/>
              </a:rPr>
              <a:t>，包括财政预算内、预算外、财政专项、财政经常性补贴等。按财政年度填写，统计时期为每年的</a:t>
            </a:r>
            <a:r>
              <a:rPr lang="en-US" altLang="zh-CN" sz="2800" dirty="0">
                <a:latin charset="-122" typeface="华文新魏"/>
                <a:ea charset="-122" typeface="华文新魏"/>
              </a:rPr>
              <a:t>1</a:t>
            </a:r>
            <a:r>
              <a:rPr lang="zh-CN" altLang="en-US" sz="2800" dirty="0">
                <a:latin charset="-122" typeface="华文新魏"/>
                <a:ea charset="-122" typeface="华文新魏"/>
              </a:rPr>
              <a:t>月</a:t>
            </a:r>
            <a:r>
              <a:rPr lang="en-US" altLang="zh-CN" sz="2800" dirty="0">
                <a:latin charset="-122" typeface="华文新魏"/>
                <a:ea charset="-122" typeface="华文新魏"/>
              </a:rPr>
              <a:t>1</a:t>
            </a:r>
            <a:r>
              <a:rPr lang="zh-CN" altLang="en-US" sz="2800" dirty="0">
                <a:latin charset="-122" typeface="华文新魏"/>
                <a:ea charset="-122" typeface="华文新魏"/>
              </a:rPr>
              <a:t>日至</a:t>
            </a:r>
            <a:r>
              <a:rPr lang="en-US" altLang="zh-CN" sz="2800" dirty="0">
                <a:latin charset="-122" typeface="华文新魏"/>
                <a:ea charset="-122" typeface="华文新魏"/>
              </a:rPr>
              <a:t>12</a:t>
            </a:r>
            <a:r>
              <a:rPr lang="zh-CN" altLang="en-US" sz="2800" dirty="0">
                <a:latin charset="-122" typeface="华文新魏"/>
                <a:ea charset="-122" typeface="华文新魏"/>
              </a:rPr>
              <a:t>月</a:t>
            </a:r>
            <a:r>
              <a:rPr lang="en-US" altLang="zh-CN" sz="2800" dirty="0">
                <a:latin charset="-122" typeface="华文新魏"/>
                <a:ea charset="-122" typeface="华文新魏"/>
              </a:rPr>
              <a:t>31</a:t>
            </a:r>
            <a:r>
              <a:rPr lang="zh-CN" altLang="en-US" sz="2800" dirty="0">
                <a:latin charset="-122" typeface="华文新魏"/>
                <a:ea charset="-122" typeface="华文新魏"/>
              </a:rPr>
              <a:t>日，需填写</a:t>
            </a:r>
            <a:r>
              <a:rPr lang="en-US" altLang="zh-CN" sz="2800" dirty="0">
                <a:latin charset="-122" typeface="华文新魏"/>
                <a:ea charset="-122" typeface="华文新魏"/>
              </a:rPr>
              <a:t>2013</a:t>
            </a:r>
            <a:r>
              <a:rPr lang="zh-CN" altLang="en-US" sz="2800" dirty="0">
                <a:latin charset="-122" typeface="华文新魏"/>
                <a:ea charset="-122" typeface="华文新魏"/>
              </a:rPr>
              <a:t>、</a:t>
            </a:r>
            <a:r>
              <a:rPr lang="en-US" altLang="zh-CN" sz="2800" dirty="0">
                <a:latin charset="-122" typeface="华文新魏"/>
                <a:ea charset="-122" typeface="华文新魏"/>
              </a:rPr>
              <a:t>2014</a:t>
            </a:r>
            <a:r>
              <a:rPr lang="zh-CN" altLang="en-US" sz="2800" dirty="0">
                <a:latin charset="-122" typeface="华文新魏"/>
                <a:ea charset="-122" typeface="华文新魏"/>
              </a:rPr>
              <a:t>、</a:t>
            </a:r>
            <a:r>
              <a:rPr lang="en-US" altLang="zh-CN" sz="2800" dirty="0">
                <a:latin charset="-122" typeface="华文新魏"/>
                <a:ea charset="-122" typeface="华文新魏"/>
              </a:rPr>
              <a:t>2015</a:t>
            </a:r>
            <a:r>
              <a:rPr lang="zh-CN" altLang="en-US" sz="2800" dirty="0">
                <a:latin charset="-122" typeface="华文新魏"/>
                <a:ea charset="-122" typeface="华文新魏"/>
              </a:rPr>
              <a:t>三个年度数据。</a:t>
            </a:r>
          </a:p>
          <a:p>
            <a:pPr/>
            <a:r>
              <a:rPr lang="zh-CN" altLang="zh-CN" sz="2800" dirty="0" b="1">
                <a:solidFill>
                  <a:srgbClr val="ffff00"/>
                </a:solidFill>
                <a:latin charset="-122" typeface="华文新魏"/>
                <a:ea charset="-122" typeface="华文新魏"/>
              </a:rPr>
              <a:t>企业提供的校内实践教学设备值</a:t>
            </a:r>
            <a:r>
              <a:rPr lang="zh-CN" altLang="en-US" sz="2800" dirty="0" b="1">
                <a:solidFill>
                  <a:srgbClr val="ffff00"/>
                </a:solidFill>
                <a:latin charset="-122" typeface="华文新魏"/>
                <a:ea charset="-122" typeface="华文新魏"/>
              </a:rPr>
              <a:t>（</a:t>
            </a:r>
            <a:r>
              <a:rPr lang="en-US" altLang="zh-CN" sz="2800" dirty="0" b="1">
                <a:solidFill>
                  <a:srgbClr val="ffff00"/>
                </a:solidFill>
                <a:latin charset="-122" typeface="华文新魏"/>
                <a:ea charset="-122" typeface="华文新魏"/>
              </a:rPr>
              <a:t>1.11</a:t>
            </a:r>
            <a:r>
              <a:rPr lang="zh-CN" altLang="en-US" sz="2800" dirty="0" b="1">
                <a:solidFill>
                  <a:srgbClr val="ffff00"/>
                </a:solidFill>
                <a:latin charset="-122" typeface="华文新魏"/>
                <a:ea charset="-122" typeface="华文新魏"/>
              </a:rPr>
              <a:t>） </a:t>
            </a:r>
            <a:r>
              <a:rPr lang="zh-CN" altLang="zh-CN" sz="2800" dirty="0" b="1">
                <a:solidFill>
                  <a:srgbClr val="ffff00"/>
                </a:solidFill>
                <a:latin charset="-122" typeface="华文新魏"/>
                <a:ea charset="-122" typeface="华文新魏"/>
              </a:rPr>
              <a:t>：</a:t>
            </a:r>
            <a:r>
              <a:rPr lang="zh-CN" altLang="zh-CN" sz="2800" dirty="0">
                <a:latin charset="-122" typeface="华文新魏"/>
                <a:ea charset="-122" typeface="华文新魏"/>
              </a:rPr>
              <a:t>是指企业为学校提供的实践教学设备（设备在学校，产权属企业</a:t>
            </a:r>
            <a:r>
              <a:rPr lang="en-US" altLang="zh-CN" sz="2800" dirty="0">
                <a:latin charset="-122" typeface="华文新魏"/>
                <a:ea charset="-122" typeface="华文新魏"/>
              </a:rPr>
              <a:t>,</a:t>
            </a:r>
            <a:r>
              <a:rPr lang="zh-CN" altLang="zh-CN" sz="2800" dirty="0">
                <a:latin charset="-122" typeface="华文新魏"/>
                <a:ea charset="-122" typeface="华文新魏"/>
              </a:rPr>
              <a:t>学校有使用权）的总资产值，</a:t>
            </a:r>
            <a:r>
              <a:rPr lang="zh-CN" altLang="zh-CN" sz="2800" dirty="0">
                <a:solidFill>
                  <a:srgbClr val="ff0000"/>
                </a:solidFill>
                <a:latin charset="-122" typeface="华文新魏"/>
                <a:ea charset="-122" typeface="华文新魏"/>
              </a:rPr>
              <a:t>按照企业采购原值计算</a:t>
            </a:r>
            <a:r>
              <a:rPr lang="zh-CN" altLang="zh-CN" sz="2800" dirty="0">
                <a:latin charset="-122" typeface="华文新魏"/>
                <a:ea charset="-122" typeface="华文新魏"/>
              </a:rPr>
              <a:t>。按当年统计时点</a:t>
            </a:r>
            <a:r>
              <a:rPr lang="en-US" altLang="zh-CN" sz="2800" dirty="0">
                <a:latin charset="-122" typeface="华文新魏"/>
                <a:ea charset="-122" typeface="华文新魏"/>
              </a:rPr>
              <a:t>9</a:t>
            </a:r>
            <a:r>
              <a:rPr lang="zh-CN" altLang="zh-CN" sz="2800" dirty="0">
                <a:latin charset="-122" typeface="华文新魏"/>
                <a:ea charset="-122" typeface="华文新魏"/>
              </a:rPr>
              <a:t>月</a:t>
            </a:r>
            <a:r>
              <a:rPr lang="en-US" altLang="zh-CN" sz="2800" dirty="0">
                <a:latin charset="-122" typeface="华文新魏"/>
                <a:ea charset="-122" typeface="华文新魏"/>
              </a:rPr>
              <a:t>1</a:t>
            </a:r>
            <a:r>
              <a:rPr lang="zh-CN" altLang="zh-CN" sz="2800" dirty="0">
                <a:latin charset="-122" typeface="华文新魏"/>
                <a:ea charset="-122" typeface="华文新魏"/>
              </a:rPr>
              <a:t>日的资产总值填写，</a:t>
            </a:r>
            <a:r>
              <a:rPr lang="zh-CN" altLang="zh-CN" sz="2800" dirty="0">
                <a:solidFill>
                  <a:srgbClr val="ff0000"/>
                </a:solidFill>
                <a:latin charset="-122" typeface="华文新魏"/>
                <a:ea charset="-122" typeface="华文新魏"/>
              </a:rPr>
              <a:t>非每年增值</a:t>
            </a:r>
            <a:r>
              <a:rPr lang="zh-CN" altLang="zh-CN" sz="2800" dirty="0">
                <a:latin charset="-122" typeface="华文新魏"/>
                <a:ea charset="-122" typeface="华文新魏"/>
              </a:rPr>
              <a:t>。</a:t>
            </a:r>
          </a:p>
        </p:txBody>
      </p:sp>
    </p:spTree>
  </p:cSl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28672" name=""/>
        <p:cNvGrpSpPr>
          <a:grpSpLocks/>
        </p:cNvGrpSpPr>
        <p:nvPr/>
      </p:nvGrpSpPr>
      <p:grpSpPr>
        <a:xfrm/>
      </p:grpSpPr>
      <p:sp>
        <p:nvSpPr>
          <p:cNvPr id="28674" name=""/>
          <p:cNvSpPr>
            <a:spLocks noGrp="1" noChangeAspect="0"/>
          </p:cNvSpPr>
          <p:nvPr>
            <p:ph type="body" sz="full" idx="4294967295"/>
          </p:nvPr>
        </p:nvSpPr>
        <p:spPr>
          <a:xfrm rot="0">
            <a:off x="395288" y="188913"/>
            <a:ext cx="8353424" cy="6335712"/>
          </a:xfrm>
          <a:ln/>
        </p:spPr>
        <p:txBody>
          <a:bodyPr wrap="square" lIns="91440" rIns="91440" tIns="45720" bIns="45720" anchor="t" anchorCtr="false"/>
          <a:lstStyle/>
          <a:p>
            <a:pPr/>
            <a:r>
              <a:rPr lang="zh-CN" altLang="zh-CN" sz="2800" dirty="0" b="1">
                <a:solidFill>
                  <a:srgbClr val="ffff00"/>
                </a:solidFill>
                <a:latin charset="-122" typeface="华文新魏"/>
                <a:ea charset="-122" typeface="华文新魏"/>
              </a:rPr>
              <a:t>年支付企业兼职教师课酬</a:t>
            </a:r>
            <a:r>
              <a:rPr lang="zh-CN" altLang="en-US" sz="2800" dirty="0" b="1">
                <a:solidFill>
                  <a:srgbClr val="ffff00"/>
                </a:solidFill>
                <a:latin charset="-122" typeface="华文新魏"/>
                <a:ea charset="-122" typeface="华文新魏"/>
              </a:rPr>
              <a:t>（</a:t>
            </a:r>
            <a:r>
              <a:rPr lang="en-US" altLang="zh-CN" sz="2800" dirty="0" b="1">
                <a:solidFill>
                  <a:srgbClr val="ffff00"/>
                </a:solidFill>
                <a:latin charset="-122" typeface="华文新魏"/>
                <a:ea charset="-122" typeface="华文新魏"/>
              </a:rPr>
              <a:t>1.12</a:t>
            </a:r>
            <a:r>
              <a:rPr lang="zh-CN" altLang="en-US" sz="2800" dirty="0" b="1">
                <a:solidFill>
                  <a:srgbClr val="ffff00"/>
                </a:solidFill>
                <a:latin charset="-122" typeface="华文新魏"/>
                <a:ea charset="-122" typeface="华文新魏"/>
              </a:rPr>
              <a:t>） </a:t>
            </a:r>
            <a:r>
              <a:rPr lang="zh-CN" altLang="zh-CN" sz="2800" dirty="0" b="1">
                <a:solidFill>
                  <a:srgbClr val="ffff00"/>
                </a:solidFill>
                <a:latin charset="-122" typeface="华文新魏"/>
                <a:ea charset="-122" typeface="华文新魏"/>
              </a:rPr>
              <a:t>：</a:t>
            </a:r>
            <a:r>
              <a:rPr lang="zh-CN" altLang="zh-CN" sz="2800" dirty="0">
                <a:latin charset="-122" typeface="华文新魏"/>
                <a:ea charset="-122" typeface="华文新魏"/>
              </a:rPr>
              <a:t>指学校每年度用于支付企业兼职教师担任专业理论课、专业实践课教师的课时费总金额。</a:t>
            </a:r>
            <a:r>
              <a:rPr lang="zh-CN" altLang="zh-CN" sz="2800" dirty="0">
                <a:solidFill>
                  <a:srgbClr val="ff0000"/>
                </a:solidFill>
                <a:latin charset="-122" typeface="华文新魏"/>
                <a:ea charset="-122" typeface="华文新魏"/>
              </a:rPr>
              <a:t>兼课教师费用、企业兼职教师授课以外的费用都不能统计在内</a:t>
            </a:r>
            <a:r>
              <a:rPr lang="zh-CN" altLang="zh-CN" sz="2800" dirty="0">
                <a:latin charset="-122" typeface="华文新魏"/>
                <a:ea charset="-122" typeface="华文新魏"/>
              </a:rPr>
              <a:t>。按财政年度填写当年</a:t>
            </a:r>
            <a:r>
              <a:rPr lang="en-US" altLang="zh-CN" sz="2800" dirty="0">
                <a:latin charset="-122" typeface="华文新魏"/>
                <a:ea charset="-122" typeface="华文新魏"/>
              </a:rPr>
              <a:t>1</a:t>
            </a:r>
            <a:r>
              <a:rPr lang="zh-CN" altLang="zh-CN" sz="2800" dirty="0">
                <a:latin charset="-122" typeface="华文新魏"/>
                <a:ea charset="-122" typeface="华文新魏"/>
              </a:rPr>
              <a:t>月</a:t>
            </a:r>
            <a:r>
              <a:rPr lang="en-US" altLang="zh-CN" sz="2800" dirty="0">
                <a:latin charset="-122" typeface="华文新魏"/>
                <a:ea charset="-122" typeface="华文新魏"/>
              </a:rPr>
              <a:t>1</a:t>
            </a:r>
            <a:r>
              <a:rPr lang="zh-CN" altLang="zh-CN" sz="2800" dirty="0">
                <a:latin charset="-122" typeface="华文新魏"/>
                <a:ea charset="-122" typeface="华文新魏"/>
              </a:rPr>
              <a:t>日至</a:t>
            </a:r>
            <a:r>
              <a:rPr lang="en-US" altLang="zh-CN" sz="2800" dirty="0">
                <a:latin charset="-122" typeface="华文新魏"/>
                <a:ea charset="-122" typeface="华文新魏"/>
              </a:rPr>
              <a:t>12</a:t>
            </a:r>
            <a:r>
              <a:rPr lang="zh-CN" altLang="zh-CN" sz="2800" dirty="0">
                <a:latin charset="-122" typeface="华文新魏"/>
                <a:ea charset="-122" typeface="华文新魏"/>
              </a:rPr>
              <a:t>月</a:t>
            </a:r>
            <a:r>
              <a:rPr lang="en-US" altLang="zh-CN" sz="2800" dirty="0">
                <a:latin charset="-122" typeface="华文新魏"/>
                <a:ea charset="-122" typeface="华文新魏"/>
              </a:rPr>
              <a:t>31</a:t>
            </a:r>
            <a:r>
              <a:rPr lang="zh-CN" altLang="zh-CN" sz="2800" dirty="0">
                <a:latin charset="-122" typeface="华文新魏"/>
                <a:ea charset="-122" typeface="华文新魏"/>
              </a:rPr>
              <a:t>日时期的支付金额总和。</a:t>
            </a:r>
          </a:p>
          <a:p>
            <a:pPr/>
            <a:r>
              <a:rPr lang="zh-CN" altLang="zh-CN" sz="2800" dirty="0" b="1">
                <a:solidFill>
                  <a:srgbClr val="ffff00"/>
                </a:solidFill>
                <a:latin charset="-122" typeface="华文新魏"/>
                <a:ea charset="-122" typeface="华文新魏"/>
              </a:rPr>
              <a:t>校内实践教学工位数</a:t>
            </a:r>
            <a:r>
              <a:rPr lang="zh-CN" altLang="en-US" sz="2800" dirty="0" b="1">
                <a:solidFill>
                  <a:srgbClr val="ffff00"/>
                </a:solidFill>
                <a:latin charset="-122" typeface="华文新魏"/>
                <a:ea charset="-122" typeface="华文新魏"/>
              </a:rPr>
              <a:t>（</a:t>
            </a:r>
            <a:r>
              <a:rPr lang="en-US" altLang="zh-CN" sz="2800" dirty="0" b="1">
                <a:solidFill>
                  <a:srgbClr val="ffff00"/>
                </a:solidFill>
                <a:latin charset="-122" typeface="华文新魏"/>
                <a:ea charset="-122" typeface="华文新魏"/>
              </a:rPr>
              <a:t>1.21</a:t>
            </a:r>
            <a:r>
              <a:rPr lang="zh-CN" altLang="en-US" sz="2800" dirty="0" b="1">
                <a:solidFill>
                  <a:srgbClr val="ffff00"/>
                </a:solidFill>
                <a:latin charset="-122" typeface="华文新魏"/>
                <a:ea charset="-122" typeface="华文新魏"/>
              </a:rPr>
              <a:t>）</a:t>
            </a:r>
            <a:r>
              <a:rPr lang="zh-CN" altLang="zh-CN" sz="2800" dirty="0" b="1">
                <a:solidFill>
                  <a:srgbClr val="ffff00"/>
                </a:solidFill>
                <a:latin charset="-122" typeface="华文新魏"/>
                <a:ea charset="-122" typeface="华文新魏"/>
              </a:rPr>
              <a:t>：</a:t>
            </a:r>
            <a:r>
              <a:rPr lang="zh-CN" altLang="zh-CN" sz="2800" dirty="0">
                <a:latin charset="-122" typeface="华文新魏"/>
                <a:ea charset="-122" typeface="华文新魏"/>
              </a:rPr>
              <a:t>指学校校内实践场所进行实践教学过程的最基本“做中学”单元总数。机房中安装专业教学软件或工具软件、专门用于实践教学的计算机也可计为实践教学工位。</a:t>
            </a:r>
            <a:r>
              <a:rPr lang="zh-CN" altLang="zh-CN" sz="2800" dirty="0">
                <a:solidFill>
                  <a:srgbClr val="ff0000"/>
                </a:solidFill>
                <a:latin charset="-122" typeface="华文新魏"/>
                <a:ea charset="-122" typeface="华文新魏"/>
              </a:rPr>
              <a:t>各专业有共用工位的只计算一次，不重复计算，可在自评报告中说明共用情况。</a:t>
            </a:r>
          </a:p>
          <a:p>
            <a:pPr/>
            <a:r>
              <a:rPr lang="en-US" altLang="zh-CN" sz="2800" dirty="0" b="1">
                <a:solidFill>
                  <a:srgbClr val="ffff00"/>
                </a:solidFill>
                <a:latin charset="-122" typeface="华文新魏"/>
                <a:ea charset="-122" typeface="华文新魏"/>
              </a:rPr>
              <a:t>2014</a:t>
            </a:r>
            <a:r>
              <a:rPr lang="zh-CN" altLang="zh-CN" sz="2800" dirty="0" b="1">
                <a:solidFill>
                  <a:srgbClr val="ffff00"/>
                </a:solidFill>
                <a:latin charset="-122" typeface="华文新魏"/>
                <a:ea charset="-122" typeface="华文新魏"/>
              </a:rPr>
              <a:t>学年学生校外实习实训基地学时总量</a:t>
            </a:r>
            <a:r>
              <a:rPr lang="zh-CN" altLang="en-US" sz="2800" dirty="0" b="1">
                <a:solidFill>
                  <a:srgbClr val="ffff00"/>
                </a:solidFill>
                <a:latin charset="-122" typeface="华文新魏"/>
                <a:ea charset="-122" typeface="华文新魏"/>
              </a:rPr>
              <a:t>（</a:t>
            </a:r>
            <a:r>
              <a:rPr lang="en-US" altLang="zh-CN" sz="2800" dirty="0" b="1">
                <a:solidFill>
                  <a:srgbClr val="ffff00"/>
                </a:solidFill>
                <a:latin charset="-122" typeface="华文新魏"/>
                <a:ea charset="-122" typeface="华文新魏"/>
              </a:rPr>
              <a:t>1.22</a:t>
            </a:r>
            <a:r>
              <a:rPr lang="zh-CN" altLang="en-US" sz="2800" dirty="0" b="1">
                <a:solidFill>
                  <a:srgbClr val="ffff00"/>
                </a:solidFill>
                <a:latin charset="-122" typeface="华文新魏"/>
                <a:ea charset="-122" typeface="华文新魏"/>
              </a:rPr>
              <a:t>）</a:t>
            </a:r>
            <a:r>
              <a:rPr lang="zh-CN" altLang="zh-CN" sz="2800" dirty="0" b="1">
                <a:solidFill>
                  <a:srgbClr val="ffff00"/>
                </a:solidFill>
                <a:latin charset="-122" typeface="华文新魏"/>
                <a:ea charset="-122" typeface="华文新魏"/>
              </a:rPr>
              <a:t>：</a:t>
            </a:r>
            <a:r>
              <a:rPr lang="zh-CN" altLang="zh-CN" sz="2800" dirty="0">
                <a:latin charset="-122" typeface="华文新魏"/>
                <a:ea charset="-122" typeface="华文新魏"/>
              </a:rPr>
              <a:t>是指</a:t>
            </a:r>
            <a:r>
              <a:rPr lang="en-US" altLang="zh-CN" sz="2800" dirty="0">
                <a:latin charset="-122" typeface="华文新魏"/>
                <a:ea charset="-122" typeface="华文新魏"/>
              </a:rPr>
              <a:t>2014</a:t>
            </a:r>
            <a:r>
              <a:rPr lang="zh-CN" altLang="zh-CN" sz="2800" dirty="0">
                <a:latin charset="-122" typeface="华文新魏"/>
                <a:ea charset="-122" typeface="华文新魏"/>
              </a:rPr>
              <a:t>学年在校学生在校外实习实训基地进行实践实习的时间总和，</a:t>
            </a:r>
            <a:r>
              <a:rPr lang="zh-CN" altLang="zh-CN" sz="2800" dirty="0">
                <a:solidFill>
                  <a:srgbClr val="ff0000"/>
                </a:solidFill>
                <a:latin charset="-122" typeface="华文新魏"/>
                <a:ea charset="-122" typeface="华文新魏"/>
              </a:rPr>
              <a:t>单位为人天</a:t>
            </a:r>
            <a:r>
              <a:rPr lang="zh-CN" altLang="zh-CN" sz="2800" dirty="0">
                <a:latin charset="-122" typeface="华文新魏"/>
                <a:ea charset="-122" typeface="华文新魏"/>
              </a:rPr>
              <a:t>，不足一天的按一天计算。</a:t>
            </a:r>
          </a:p>
          <a:p>
            <a:pPr/>
          </a:p>
        </p:txBody>
      </p:sp>
    </p:spTree>
  </p:cSl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29696" name=""/>
        <p:cNvGrpSpPr>
          <a:grpSpLocks/>
        </p:cNvGrpSpPr>
        <p:nvPr/>
      </p:nvGrpSpPr>
      <p:grpSpPr>
        <a:xfrm/>
      </p:grpSpPr>
      <p:sp>
        <p:nvSpPr>
          <p:cNvPr id="29698" name=""/>
          <p:cNvSpPr>
            <a:spLocks noGrp="1" noChangeAspect="0"/>
          </p:cNvSpPr>
          <p:nvPr>
            <p:ph type="body" sz="full" idx="4294967295"/>
          </p:nvPr>
        </p:nvSpPr>
        <p:spPr>
          <a:xfrm rot="0">
            <a:off x="395288" y="692150"/>
            <a:ext cx="8353424" cy="5832475"/>
          </a:xfrm>
          <a:ln/>
        </p:spPr>
        <p:txBody>
          <a:bodyPr wrap="square" lIns="91440" rIns="91440" tIns="45720" bIns="45720" anchor="t" anchorCtr="false"/>
          <a:lstStyle/>
          <a:p>
            <a:pPr/>
            <a:r>
              <a:rPr lang="zh-CN" altLang="zh-CN" sz="2800" dirty="0" b="1">
                <a:solidFill>
                  <a:srgbClr val="ffff00"/>
                </a:solidFill>
                <a:latin charset="-122" typeface="华文新魏"/>
                <a:ea charset="-122" typeface="华文新魏"/>
              </a:rPr>
              <a:t>校外实习实训基地数</a:t>
            </a:r>
            <a:r>
              <a:rPr lang="zh-CN" altLang="en-US" sz="2800" dirty="0" b="1">
                <a:solidFill>
                  <a:srgbClr val="ffff00"/>
                </a:solidFill>
                <a:latin charset="-122" typeface="华文新魏"/>
                <a:ea charset="-122" typeface="华文新魏"/>
              </a:rPr>
              <a:t>（</a:t>
            </a:r>
            <a:r>
              <a:rPr lang="en-US" altLang="zh-CN" sz="2800" dirty="0" b="1">
                <a:solidFill>
                  <a:srgbClr val="ffff00"/>
                </a:solidFill>
                <a:latin charset="-122" typeface="华文新魏"/>
                <a:ea charset="-122" typeface="华文新魏"/>
              </a:rPr>
              <a:t>1.19</a:t>
            </a:r>
            <a:r>
              <a:rPr lang="zh-CN" altLang="en-US" sz="2800" dirty="0" b="1">
                <a:solidFill>
                  <a:srgbClr val="ffff00"/>
                </a:solidFill>
                <a:latin charset="-122" typeface="华文新魏"/>
                <a:ea charset="-122" typeface="华文新魏"/>
              </a:rPr>
              <a:t>）</a:t>
            </a:r>
            <a:r>
              <a:rPr lang="zh-CN" altLang="zh-CN" sz="2800" dirty="0" b="1">
                <a:solidFill>
                  <a:srgbClr val="ffff00"/>
                </a:solidFill>
                <a:latin charset="-122" typeface="华文新魏"/>
                <a:ea charset="-122" typeface="华文新魏"/>
              </a:rPr>
              <a:t>：</a:t>
            </a:r>
            <a:r>
              <a:rPr lang="zh-CN" altLang="zh-CN" sz="2800" dirty="0">
                <a:latin charset="-122" typeface="华文新魏"/>
                <a:ea charset="-122" typeface="华文新魏"/>
              </a:rPr>
              <a:t>是指学校与企业签订了实习实训合作协议的基地数量。</a:t>
            </a:r>
            <a:r>
              <a:rPr lang="zh-CN" altLang="zh-CN" sz="2800" dirty="0">
                <a:solidFill>
                  <a:srgbClr val="ff0000"/>
                </a:solidFill>
                <a:latin charset="-122" typeface="华文新魏"/>
                <a:ea charset="-122" typeface="华文新魏"/>
              </a:rPr>
              <a:t>各专业有共用基地的只计算一次，不重复计算，可在自评报告中说明共用情况。</a:t>
            </a:r>
            <a:r>
              <a:rPr lang="zh-CN" altLang="zh-CN" sz="2800" dirty="0">
                <a:latin charset="-122" typeface="华文新魏"/>
                <a:ea charset="-122" typeface="华文新魏"/>
              </a:rPr>
              <a:t>本年度无论是否接收学生实习实训，只要是在双方合作有效期内的基地都可统计。</a:t>
            </a:r>
          </a:p>
          <a:p>
            <a:pPr/>
            <a:r>
              <a:rPr lang="zh-CN" altLang="zh-CN" sz="2800" dirty="0" b="1">
                <a:solidFill>
                  <a:srgbClr val="ffff00"/>
                </a:solidFill>
                <a:latin charset="-122" typeface="华文新魏"/>
                <a:ea charset="-122" typeface="华文新魏"/>
              </a:rPr>
              <a:t>校内实践基地数</a:t>
            </a:r>
            <a:r>
              <a:rPr lang="zh-CN" altLang="en-US" sz="2800" dirty="0" b="1">
                <a:solidFill>
                  <a:srgbClr val="ffff00"/>
                </a:solidFill>
                <a:latin charset="-122" typeface="华文新魏"/>
                <a:ea charset="-122" typeface="华文新魏"/>
              </a:rPr>
              <a:t>（</a:t>
            </a:r>
            <a:r>
              <a:rPr lang="en-US" altLang="zh-CN" sz="2800" dirty="0" b="1">
                <a:solidFill>
                  <a:srgbClr val="ffff00"/>
                </a:solidFill>
                <a:latin charset="-122" typeface="华文新魏"/>
                <a:ea charset="-122" typeface="华文新魏"/>
              </a:rPr>
              <a:t>1.20</a:t>
            </a:r>
            <a:r>
              <a:rPr lang="zh-CN" altLang="en-US" sz="2800" dirty="0" b="1">
                <a:solidFill>
                  <a:srgbClr val="ffff00"/>
                </a:solidFill>
                <a:latin charset="-122" typeface="华文新魏"/>
                <a:ea charset="-122" typeface="华文新魏"/>
              </a:rPr>
              <a:t>）</a:t>
            </a:r>
            <a:r>
              <a:rPr lang="zh-CN" altLang="zh-CN" sz="2800" dirty="0" b="1">
                <a:solidFill>
                  <a:srgbClr val="ffff00"/>
                </a:solidFill>
                <a:latin charset="-122" typeface="华文新魏"/>
                <a:ea charset="-122" typeface="华文新魏"/>
              </a:rPr>
              <a:t>：</a:t>
            </a:r>
            <a:r>
              <a:rPr lang="zh-CN" altLang="zh-CN" sz="2800" dirty="0">
                <a:latin charset="-122" typeface="华文新魏"/>
                <a:ea charset="-122" typeface="华文新魏"/>
              </a:rPr>
              <a:t>校内各专业在使用的用以专业课程实践教学的场地和场所数。一个基地包含多个实训室，但如果一个实训室已经归入一个实践基地，就不能归入其他实践基地。</a:t>
            </a:r>
            <a:r>
              <a:rPr lang="zh-CN" altLang="zh-CN" sz="2800" dirty="0">
                <a:solidFill>
                  <a:srgbClr val="ff0000"/>
                </a:solidFill>
                <a:latin charset="-122" typeface="华文新魏"/>
                <a:ea charset="-122" typeface="华文新魏"/>
              </a:rPr>
              <a:t>一个基地通常面向多个专业，但只允许统计一次，不随专业重复统计，可在自评报告中说明共用情况。</a:t>
            </a:r>
          </a:p>
        </p:txBody>
      </p:sp>
    </p:spTree>
  </p:cSld>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30720" name=""/>
        <p:cNvGrpSpPr>
          <a:grpSpLocks/>
        </p:cNvGrpSpPr>
        <p:nvPr/>
      </p:nvGrpSpPr>
      <p:grpSpPr>
        <a:xfrm/>
      </p:grpSpPr>
      <p:sp>
        <p:nvSpPr>
          <p:cNvPr id="30722" name=""/>
          <p:cNvSpPr>
            <a:spLocks noGrp="1" noChangeAspect="0"/>
          </p:cNvSpPr>
          <p:nvPr>
            <p:ph type="body" sz="full" idx="4294967295"/>
          </p:nvPr>
        </p:nvSpPr>
        <p:spPr>
          <a:xfrm rot="0">
            <a:off x="395288" y="355600"/>
            <a:ext cx="8353424" cy="5953125"/>
          </a:xfrm>
          <a:ln/>
        </p:spPr>
        <p:txBody>
          <a:bodyPr wrap="square" lIns="91440" rIns="91440" tIns="45720" bIns="45720" anchor="t" anchorCtr="false"/>
          <a:lstStyle/>
          <a:p>
            <a:pPr/>
            <a:r>
              <a:rPr lang="zh-CN" altLang="zh-CN" sz="2800" dirty="0" b="1">
                <a:solidFill>
                  <a:srgbClr val="ffff00"/>
                </a:solidFill>
                <a:latin charset="-122" typeface="华文新魏"/>
                <a:ea charset="-122" typeface="华文新魏"/>
              </a:rPr>
              <a:t>国家颁发的与专业相关的职业资格证书获得数</a:t>
            </a:r>
            <a:r>
              <a:rPr lang="zh-CN" altLang="en-US" sz="2800" dirty="0" b="1">
                <a:solidFill>
                  <a:srgbClr val="ffff00"/>
                </a:solidFill>
                <a:latin charset="-122" typeface="华文新魏"/>
                <a:ea charset="-122" typeface="华文新魏"/>
              </a:rPr>
              <a:t>（</a:t>
            </a:r>
            <a:r>
              <a:rPr lang="en-US" altLang="zh-CN" sz="2800" dirty="0" b="1">
                <a:solidFill>
                  <a:srgbClr val="ffff00"/>
                </a:solidFill>
                <a:latin charset="-122" typeface="华文新魏"/>
                <a:ea charset="-122" typeface="华文新魏"/>
              </a:rPr>
              <a:t>2.14</a:t>
            </a:r>
            <a:r>
              <a:rPr lang="zh-CN" altLang="en-US" sz="2800" dirty="0" b="1">
                <a:solidFill>
                  <a:srgbClr val="ffff00"/>
                </a:solidFill>
                <a:latin charset="-122" typeface="华文新魏"/>
                <a:ea charset="-122" typeface="华文新魏"/>
              </a:rPr>
              <a:t>）</a:t>
            </a:r>
            <a:r>
              <a:rPr lang="zh-CN" altLang="zh-CN" sz="2800" dirty="0" b="1">
                <a:solidFill>
                  <a:srgbClr val="ffff00"/>
                </a:solidFill>
                <a:latin charset="-122" typeface="华文新魏"/>
                <a:ea charset="-122" typeface="华文新魏"/>
              </a:rPr>
              <a:t>：</a:t>
            </a:r>
            <a:r>
              <a:rPr lang="zh-CN" altLang="zh-CN" sz="2600" dirty="0">
                <a:latin charset="-122" typeface="华文新魏"/>
                <a:ea charset="-122" typeface="华文新魏"/>
              </a:rPr>
              <a:t>指学校当年已获得由国家颁发的与专业相关的职业资格证书的毕业生人数。</a:t>
            </a:r>
          </a:p>
          <a:p>
            <a:pPr/>
            <a:r>
              <a:rPr lang="zh-CN" altLang="zh-CN" sz="2800" dirty="0" b="1">
                <a:solidFill>
                  <a:srgbClr val="ffff00"/>
                </a:solidFill>
                <a:latin charset="-122" typeface="华文新魏"/>
                <a:ea charset="-122" typeface="华文新魏"/>
              </a:rPr>
              <a:t>行业企业颁发的与专业相关的职业资格证书获得数</a:t>
            </a:r>
            <a:r>
              <a:rPr lang="zh-CN" altLang="en-US" sz="2800" dirty="0" b="1">
                <a:solidFill>
                  <a:srgbClr val="ffff00"/>
                </a:solidFill>
                <a:latin charset="-122" typeface="华文新魏"/>
                <a:ea charset="-122" typeface="华文新魏"/>
              </a:rPr>
              <a:t>（</a:t>
            </a:r>
            <a:r>
              <a:rPr lang="en-US" altLang="zh-CN" sz="2800" dirty="0" b="1">
                <a:solidFill>
                  <a:srgbClr val="ffff00"/>
                </a:solidFill>
                <a:latin charset="-122" typeface="华文新魏"/>
                <a:ea charset="-122" typeface="华文新魏"/>
              </a:rPr>
              <a:t>2.15</a:t>
            </a:r>
            <a:r>
              <a:rPr lang="zh-CN" altLang="en-US" sz="2800" dirty="0" b="1">
                <a:solidFill>
                  <a:srgbClr val="ffff00"/>
                </a:solidFill>
                <a:latin charset="-122" typeface="华文新魏"/>
                <a:ea charset="-122" typeface="华文新魏"/>
              </a:rPr>
              <a:t>） </a:t>
            </a:r>
            <a:r>
              <a:rPr lang="zh-CN" altLang="zh-CN" sz="2800" dirty="0" b="1">
                <a:solidFill>
                  <a:srgbClr val="ffff00"/>
                </a:solidFill>
                <a:latin charset="-122" typeface="华文新魏"/>
                <a:ea charset="-122" typeface="华文新魏"/>
              </a:rPr>
              <a:t>：</a:t>
            </a:r>
            <a:r>
              <a:rPr lang="zh-CN" altLang="zh-CN" sz="2600" dirty="0">
                <a:latin charset="-122" typeface="华文新魏"/>
                <a:ea charset="-122" typeface="华文新魏"/>
              </a:rPr>
              <a:t>指学校当年已获得由行业颁发、或近五年曾列入世界企业</a:t>
            </a:r>
            <a:r>
              <a:rPr lang="en-US" altLang="zh-CN" sz="2600" dirty="0">
                <a:latin charset="-122" typeface="华文新魏"/>
                <a:ea charset="-122" typeface="华文新魏"/>
              </a:rPr>
              <a:t>500</a:t>
            </a:r>
            <a:r>
              <a:rPr lang="zh-CN" altLang="zh-CN" sz="2600" dirty="0">
                <a:latin charset="-122" typeface="华文新魏"/>
                <a:ea charset="-122" typeface="华文新魏"/>
              </a:rPr>
              <a:t>强和中国企业</a:t>
            </a:r>
            <a:r>
              <a:rPr lang="en-US" altLang="zh-CN" sz="2600" dirty="0">
                <a:latin charset="-122" typeface="华文新魏"/>
                <a:ea charset="-122" typeface="华文新魏"/>
              </a:rPr>
              <a:t>500</a:t>
            </a:r>
            <a:r>
              <a:rPr lang="zh-CN" altLang="zh-CN" sz="2600" dirty="0">
                <a:latin charset="-122" typeface="华文新魏"/>
                <a:ea charset="-122" typeface="华文新魏"/>
              </a:rPr>
              <a:t>强排行榜的企业颁发，并得到公认的与专业相关的职业资格证书的毕业生人数。</a:t>
            </a:r>
          </a:p>
          <a:p>
            <a:pPr/>
            <a:r>
              <a:rPr lang="zh-CN" altLang="en-US" sz="2800" dirty="0" b="1">
                <a:solidFill>
                  <a:srgbClr val="ff0000"/>
                </a:solidFill>
                <a:latin charset="-122" typeface="华文新魏"/>
                <a:ea charset="-122" typeface="华文新魏"/>
              </a:rPr>
              <a:t>注意</a:t>
            </a:r>
            <a:r>
              <a:rPr lang="zh-CN" altLang="zh-CN" sz="2800" dirty="0" b="1">
                <a:solidFill>
                  <a:srgbClr val="ff0000"/>
                </a:solidFill>
                <a:latin charset="-122" typeface="华文新魏"/>
                <a:ea charset="-122" typeface="华文新魏"/>
              </a:rPr>
              <a:t>：</a:t>
            </a:r>
            <a:r>
              <a:rPr lang="zh-CN" altLang="zh-CN" sz="2600" dirty="0">
                <a:latin charset="-122" typeface="华文新魏"/>
                <a:ea charset="-122" typeface="华文新魏"/>
              </a:rPr>
              <a:t>与专业相关的职业资格证书分为两类，</a:t>
            </a:r>
            <a:r>
              <a:rPr lang="zh-CN" altLang="zh-CN" sz="2600" dirty="0">
                <a:solidFill>
                  <a:srgbClr val="ff0000"/>
                </a:solidFill>
                <a:latin charset="-122" typeface="华文新魏"/>
                <a:ea charset="-122" typeface="华文新魏"/>
              </a:rPr>
              <a:t>第一类</a:t>
            </a:r>
            <a:r>
              <a:rPr lang="zh-CN" altLang="zh-CN" sz="2600" dirty="0">
                <a:latin charset="-122" typeface="华文新魏"/>
                <a:ea charset="-122" typeface="华文新魏"/>
              </a:rPr>
              <a:t>是国家颁发的与专业相关的职业资格证书获得数，仅统计初级和中级；</a:t>
            </a:r>
            <a:r>
              <a:rPr lang="zh-CN" altLang="zh-CN" sz="2600" dirty="0">
                <a:solidFill>
                  <a:srgbClr val="ff0000"/>
                </a:solidFill>
                <a:latin charset="-122" typeface="华文新魏"/>
                <a:ea charset="-122" typeface="华文新魏"/>
              </a:rPr>
              <a:t>第二类</a:t>
            </a:r>
            <a:r>
              <a:rPr lang="zh-CN" altLang="zh-CN" sz="2600" dirty="0">
                <a:latin charset="-122" typeface="华文新魏"/>
                <a:ea charset="-122" typeface="华文新魏"/>
              </a:rPr>
              <a:t>是行业企业颁发的与专业相关的职业资格证书获得数。</a:t>
            </a:r>
            <a:r>
              <a:rPr lang="zh-CN" altLang="zh-CN" sz="2600" dirty="0">
                <a:solidFill>
                  <a:srgbClr val="ff0000"/>
                </a:solidFill>
                <a:latin charset="-122" typeface="华文新魏"/>
                <a:ea charset="-122" typeface="华文新魏"/>
              </a:rPr>
              <a:t>同一学生若获得第一和第二类职业资格证书，则可在两类证书获得数中分别统计一次；同一学生若获得同一类多项职业资格证书，则在该类证书获得数中只统计一次。</a:t>
            </a:r>
          </a:p>
          <a:p>
            <a:pPr/>
          </a:p>
        </p:txBody>
      </p:sp>
    </p:spTree>
  </p:cSld>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31744" name=""/>
        <p:cNvGrpSpPr>
          <a:grpSpLocks/>
        </p:cNvGrpSpPr>
        <p:nvPr/>
      </p:nvGrpSpPr>
      <p:grpSpPr>
        <a:xfrm/>
      </p:grpSpPr>
      <p:sp>
        <p:nvSpPr>
          <p:cNvPr id="31746" name=""/>
          <p:cNvSpPr>
            <a:spLocks noGrp="1" noChangeAspect="0"/>
          </p:cNvSpPr>
          <p:nvPr>
            <p:ph type="body" sz="full" idx="4294967295"/>
          </p:nvPr>
        </p:nvSpPr>
        <p:spPr>
          <a:xfrm rot="0">
            <a:off x="323850" y="571500"/>
            <a:ext cx="8640762" cy="5953125"/>
          </a:xfrm>
          <a:ln/>
        </p:spPr>
        <p:txBody>
          <a:bodyPr wrap="square" lIns="91440" rIns="91440" tIns="45720" bIns="45720" anchor="t" anchorCtr="false"/>
          <a:lstStyle/>
          <a:p>
            <a:pPr/>
            <a:r>
              <a:rPr lang="zh-CN" altLang="zh-CN" sz="2800" dirty="0" b="1">
                <a:solidFill>
                  <a:srgbClr val="ffff00"/>
                </a:solidFill>
                <a:latin charset="-122" typeface="华文新魏"/>
                <a:ea charset="-122" typeface="华文新魏"/>
              </a:rPr>
              <a:t>表</a:t>
            </a:r>
            <a:r>
              <a:rPr lang="en-US" altLang="zh-CN" sz="2800" dirty="0" b="1">
                <a:solidFill>
                  <a:srgbClr val="ffff00"/>
                </a:solidFill>
                <a:latin charset="-122" typeface="华文新魏"/>
                <a:ea charset="-122" typeface="华文新魏"/>
              </a:rPr>
              <a:t>3 </a:t>
            </a:r>
            <a:r>
              <a:rPr lang="zh-CN" altLang="zh-CN" sz="2800" dirty="0" b="1">
                <a:solidFill>
                  <a:srgbClr val="ffff00"/>
                </a:solidFill>
                <a:latin charset="-122" typeface="华文新魏"/>
                <a:ea charset="-122" typeface="华文新魏"/>
              </a:rPr>
              <a:t>中等职业学校专业情况表</a:t>
            </a:r>
            <a:r>
              <a:rPr lang="zh-CN" altLang="en-US" sz="2800" dirty="0" b="1">
                <a:solidFill>
                  <a:srgbClr val="ffff00"/>
                </a:solidFill>
                <a:latin charset="-122" typeface="华文新魏"/>
                <a:ea charset="-122" typeface="华文新魏"/>
              </a:rPr>
              <a:t>：</a:t>
            </a:r>
            <a:r>
              <a:rPr lang="zh-CN" altLang="zh-CN" sz="2600" dirty="0">
                <a:latin charset="-122" typeface="华文新魏"/>
                <a:ea charset="-122" typeface="华文新魏"/>
              </a:rPr>
              <a:t>填写各学校</a:t>
            </a:r>
            <a:r>
              <a:rPr lang="en-US" altLang="zh-CN" sz="2600" dirty="0">
                <a:solidFill>
                  <a:srgbClr val="ff0000"/>
                </a:solidFill>
                <a:latin charset="-122" typeface="华文新魏"/>
                <a:ea charset="-122" typeface="华文新魏"/>
              </a:rPr>
              <a:t>2015</a:t>
            </a:r>
            <a:r>
              <a:rPr lang="zh-CN" altLang="zh-CN" sz="2600" dirty="0">
                <a:solidFill>
                  <a:srgbClr val="ff0000"/>
                </a:solidFill>
                <a:latin charset="-122" typeface="华文新魏"/>
                <a:ea charset="-122" typeface="华文新魏"/>
              </a:rPr>
              <a:t>年</a:t>
            </a:r>
            <a:r>
              <a:rPr lang="en-US" altLang="zh-CN" sz="2600" dirty="0">
                <a:solidFill>
                  <a:srgbClr val="ff0000"/>
                </a:solidFill>
                <a:latin charset="-122" typeface="华文新魏"/>
                <a:ea charset="-122" typeface="华文新魏"/>
              </a:rPr>
              <a:t>9</a:t>
            </a:r>
            <a:r>
              <a:rPr lang="zh-CN" altLang="zh-CN" sz="2600" dirty="0">
                <a:solidFill>
                  <a:srgbClr val="ff0000"/>
                </a:solidFill>
                <a:latin charset="-122" typeface="华文新魏"/>
                <a:ea charset="-122" typeface="华文新魏"/>
              </a:rPr>
              <a:t>月</a:t>
            </a:r>
            <a:r>
              <a:rPr lang="en-US" altLang="zh-CN" sz="2600" dirty="0">
                <a:solidFill>
                  <a:srgbClr val="ff0000"/>
                </a:solidFill>
                <a:latin charset="-122" typeface="华文新魏"/>
                <a:ea charset="-122" typeface="华文新魏"/>
              </a:rPr>
              <a:t>1</a:t>
            </a:r>
            <a:r>
              <a:rPr lang="zh-CN" altLang="zh-CN" sz="2600" dirty="0">
                <a:solidFill>
                  <a:srgbClr val="ff0000"/>
                </a:solidFill>
                <a:latin charset="-122" typeface="华文新魏"/>
                <a:ea charset="-122" typeface="华文新魏"/>
              </a:rPr>
              <a:t>日开设且有学生的所有专业，一个专业代码只填写一栏</a:t>
            </a:r>
            <a:r>
              <a:rPr lang="zh-CN" altLang="zh-CN" sz="2600" dirty="0">
                <a:latin charset="-122" typeface="华文新魏"/>
                <a:ea charset="-122" typeface="华文新魏"/>
              </a:rPr>
              <a:t>。如有专业名称相同但专业方向不同等情况，合并在一栏填写。</a:t>
            </a:r>
          </a:p>
          <a:p>
            <a:pPr/>
            <a:r>
              <a:rPr lang="zh-CN" altLang="zh-CN" sz="2800" dirty="0" b="1">
                <a:solidFill>
                  <a:srgbClr val="ffff00"/>
                </a:solidFill>
                <a:latin charset="-122" typeface="华文新魏"/>
                <a:ea charset="-122" typeface="华文新魏"/>
              </a:rPr>
              <a:t>本专业专任教师数</a:t>
            </a:r>
            <a:r>
              <a:rPr lang="zh-CN" altLang="en-US" sz="2800" dirty="0" b="1">
                <a:solidFill>
                  <a:srgbClr val="ffff00"/>
                </a:solidFill>
                <a:latin charset="-122" typeface="华文新魏"/>
                <a:ea charset="-122" typeface="华文新魏"/>
              </a:rPr>
              <a:t>（</a:t>
            </a:r>
            <a:r>
              <a:rPr lang="en-US" altLang="zh-CN" sz="2800" dirty="0" b="1">
                <a:solidFill>
                  <a:srgbClr val="ffff00"/>
                </a:solidFill>
                <a:latin charset="-122" typeface="华文新魏"/>
                <a:ea charset="-122" typeface="华文新魏"/>
              </a:rPr>
              <a:t>3.3</a:t>
            </a:r>
            <a:r>
              <a:rPr lang="zh-CN" altLang="en-US" sz="2800" dirty="0" b="1">
                <a:solidFill>
                  <a:srgbClr val="ffff00"/>
                </a:solidFill>
                <a:latin charset="-122" typeface="华文新魏"/>
                <a:ea charset="-122" typeface="华文新魏"/>
              </a:rPr>
              <a:t>）</a:t>
            </a:r>
            <a:r>
              <a:rPr lang="zh-CN" altLang="zh-CN" sz="2800" dirty="0" b="1">
                <a:solidFill>
                  <a:srgbClr val="ffff00"/>
                </a:solidFill>
                <a:latin charset="-122" typeface="华文新魏"/>
                <a:ea charset="-122" typeface="华文新魏"/>
              </a:rPr>
              <a:t>：</a:t>
            </a:r>
            <a:r>
              <a:rPr lang="zh-CN" altLang="zh-CN" sz="2600" dirty="0">
                <a:latin charset="-122" typeface="华文新魏"/>
                <a:ea charset="-122" typeface="华文新魏"/>
              </a:rPr>
              <a:t>是指在本专业任教的，具有教师资格，专门从事教学工作的人员，可包括正式签约聘用的非在编的全职教师数。</a:t>
            </a:r>
            <a:r>
              <a:rPr lang="zh-CN" altLang="zh-CN" sz="2600" dirty="0">
                <a:solidFill>
                  <a:srgbClr val="ff0000"/>
                </a:solidFill>
                <a:latin charset="-122" typeface="华文新魏"/>
                <a:ea charset="-122" typeface="华文新魏"/>
              </a:rPr>
              <a:t>一名专任教师若归入一个专业，则不可再归入其他专业。专任教师的归属通常根据其专职岗位来判断</a:t>
            </a:r>
            <a:r>
              <a:rPr lang="zh-CN" altLang="zh-CN" sz="2600" dirty="0">
                <a:latin charset="-122" typeface="华文新魏"/>
                <a:ea charset="-122" typeface="华文新魏"/>
              </a:rPr>
              <a:t>，如：一名计算机应用专业教师被聘到多个专业上计算机基础课，则该教师应作为计算机应用专业的专任教师，对其他专业都是兼职。</a:t>
            </a:r>
          </a:p>
          <a:p>
            <a:pPr/>
            <a:r>
              <a:rPr lang="zh-CN" altLang="zh-CN" sz="2800" dirty="0" b="1">
                <a:solidFill>
                  <a:srgbClr val="ffff00"/>
                </a:solidFill>
                <a:latin charset="-122" typeface="华文新魏"/>
                <a:ea charset="-122" typeface="华文新魏"/>
              </a:rPr>
              <a:t>本专业在校生数</a:t>
            </a:r>
            <a:r>
              <a:rPr lang="zh-CN" altLang="en-US" sz="2800" dirty="0" b="1">
                <a:solidFill>
                  <a:srgbClr val="ffff00"/>
                </a:solidFill>
                <a:latin charset="-122" typeface="华文新魏"/>
                <a:ea charset="-122" typeface="华文新魏"/>
              </a:rPr>
              <a:t>（</a:t>
            </a:r>
            <a:r>
              <a:rPr lang="en-US" altLang="zh-CN" sz="2800" dirty="0" b="1">
                <a:solidFill>
                  <a:srgbClr val="ffff00"/>
                </a:solidFill>
                <a:latin charset="-122" typeface="华文新魏"/>
                <a:ea charset="-122" typeface="华文新魏"/>
              </a:rPr>
              <a:t>3.8</a:t>
            </a:r>
            <a:r>
              <a:rPr lang="zh-CN" altLang="en-US" sz="2800" dirty="0" b="1">
                <a:solidFill>
                  <a:srgbClr val="ffff00"/>
                </a:solidFill>
                <a:latin charset="-122" typeface="华文新魏"/>
                <a:ea charset="-122" typeface="华文新魏"/>
              </a:rPr>
              <a:t>）</a:t>
            </a:r>
            <a:r>
              <a:rPr lang="zh-CN" altLang="zh-CN" sz="2800" dirty="0" b="1">
                <a:solidFill>
                  <a:srgbClr val="ffff00"/>
                </a:solidFill>
                <a:latin charset="-122" typeface="华文新魏"/>
                <a:ea charset="-122" typeface="华文新魏"/>
              </a:rPr>
              <a:t>：</a:t>
            </a:r>
            <a:r>
              <a:rPr lang="zh-CN" altLang="zh-CN" sz="2600" dirty="0">
                <a:latin charset="-122" typeface="华文新魏"/>
                <a:ea charset="-122" typeface="华文新魏"/>
              </a:rPr>
              <a:t>是指本专业当前所有具有学籍的在校生总数。</a:t>
            </a:r>
            <a:r>
              <a:rPr lang="zh-CN" altLang="zh-CN" sz="2600" dirty="0">
                <a:solidFill>
                  <a:srgbClr val="ff0000"/>
                </a:solidFill>
                <a:latin charset="-122" typeface="华文新魏"/>
                <a:ea charset="-122" typeface="华文新魏"/>
              </a:rPr>
              <a:t>全部专业的在校生数之和应等于表二中的“在校生数”</a:t>
            </a:r>
            <a:r>
              <a:rPr lang="zh-CN" altLang="zh-CN" sz="2600" dirty="0">
                <a:latin charset="-122" typeface="华文新魏"/>
                <a:ea charset="-122" typeface="华文新魏"/>
              </a:rPr>
              <a:t>。按</a:t>
            </a:r>
            <a:r>
              <a:rPr lang="en-US" altLang="zh-CN" sz="2600" dirty="0">
                <a:latin charset="-122" typeface="华文新魏"/>
                <a:ea charset="-122" typeface="华文新魏"/>
              </a:rPr>
              <a:t>2015</a:t>
            </a:r>
            <a:r>
              <a:rPr lang="zh-CN" altLang="zh-CN" sz="2600" dirty="0">
                <a:latin charset="-122" typeface="华文新魏"/>
                <a:ea charset="-122" typeface="华文新魏"/>
              </a:rPr>
              <a:t>年</a:t>
            </a:r>
            <a:r>
              <a:rPr lang="en-US" altLang="zh-CN" sz="2600" dirty="0">
                <a:latin charset="-122" typeface="华文新魏"/>
                <a:ea charset="-122" typeface="华文新魏"/>
              </a:rPr>
              <a:t>9</a:t>
            </a:r>
            <a:r>
              <a:rPr lang="zh-CN" altLang="zh-CN" sz="2600" dirty="0">
                <a:latin charset="-122" typeface="华文新魏"/>
                <a:ea charset="-122" typeface="华文新魏"/>
              </a:rPr>
              <a:t>月</a:t>
            </a:r>
            <a:r>
              <a:rPr lang="en-US" altLang="zh-CN" sz="2600" dirty="0">
                <a:latin charset="-122" typeface="华文新魏"/>
                <a:ea charset="-122" typeface="华文新魏"/>
              </a:rPr>
              <a:t>1</a:t>
            </a:r>
            <a:r>
              <a:rPr lang="zh-CN" altLang="zh-CN" sz="2600" dirty="0">
                <a:latin charset="-122" typeface="华文新魏"/>
                <a:ea charset="-122" typeface="华文新魏"/>
              </a:rPr>
              <a:t>日统计时点数据填写。</a:t>
            </a:r>
          </a:p>
        </p:txBody>
      </p:sp>
    </p:spTree>
  </p:cSld>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32768" name=""/>
        <p:cNvGrpSpPr>
          <a:grpSpLocks/>
        </p:cNvGrpSpPr>
        <p:nvPr/>
      </p:nvGrpSpPr>
      <p:grpSpPr>
        <a:xfrm/>
      </p:grpSpPr>
      <p:sp>
        <p:nvSpPr>
          <p:cNvPr id="32770" name=""/>
          <p:cNvSpPr>
            <a:spLocks noGrp="1" noChangeAspect="0"/>
          </p:cNvSpPr>
          <p:nvPr>
            <p:ph type="body" sz="full" idx="4294967295"/>
          </p:nvPr>
        </p:nvSpPr>
        <p:spPr>
          <a:xfrm rot="0">
            <a:off x="395288" y="571500"/>
            <a:ext cx="8353424" cy="5953125"/>
          </a:xfrm>
          <a:ln/>
        </p:spPr>
        <p:txBody>
          <a:bodyPr wrap="square" lIns="91440" rIns="91440" tIns="45720" bIns="45720" anchor="t" anchorCtr="false"/>
          <a:lstStyle/>
          <a:p>
            <a:pPr>
              <a:spcBef>
                <a:spcPts val="600"/>
              </a:spcBef>
              <a:spcAft>
                <a:spcPts val="600"/>
              </a:spcAft>
              <a:buNone/>
            </a:pPr>
            <a:r>
              <a:rPr lang="zh-CN" altLang="en-US" sz="3600" dirty="0" b="1">
                <a:solidFill>
                  <a:srgbClr val="ffff00"/>
                </a:solidFill>
                <a:latin charset="-122" typeface="华文新魏"/>
                <a:ea charset="-122" typeface="华文新魏"/>
              </a:rPr>
              <a:t>（四）两份问卷</a:t>
            </a:r>
            <a:r>
              <a:rPr lang="zh-CN" altLang="en-US" sz="3600" dirty="0" b="1">
                <a:solidFill>
                  <a:srgbClr val="ffff00"/>
                </a:solidFill>
                <a:latin charset="-122" typeface="华文新魏"/>
                <a:ea charset="-122" typeface="华文新魏"/>
              </a:rPr>
              <a:t>填答</a:t>
            </a:r>
          </a:p>
          <a:p>
            <a:pPr>
              <a:spcBef>
                <a:spcPts val="600"/>
              </a:spcBef>
              <a:spcAft>
                <a:spcPts val="600"/>
              </a:spcAft>
            </a:pPr>
            <a:r>
              <a:rPr lang="zh-CN" altLang="en-US" sz="2400" dirty="0">
                <a:latin charset="-122" typeface="华文新魏"/>
                <a:ea charset="-122" typeface="华文新魏"/>
              </a:rPr>
              <a:t>每个</a:t>
            </a:r>
            <a:r>
              <a:rPr lang="zh-CN" altLang="zh-CN" sz="2400" dirty="0">
                <a:latin charset="-122" typeface="华文新魏"/>
                <a:ea charset="-122" typeface="华文新魏"/>
              </a:rPr>
              <a:t>中职学校有</a:t>
            </a:r>
            <a:r>
              <a:rPr lang="en-US" altLang="zh-CN" sz="2400" dirty="0">
                <a:solidFill>
                  <a:srgbClr val="ffff00"/>
                </a:solidFill>
                <a:latin charset="-122" typeface="华文新魏"/>
                <a:ea charset="-122" typeface="华文新魏"/>
              </a:rPr>
              <a:t>51</a:t>
            </a:r>
            <a:r>
              <a:rPr lang="zh-CN" altLang="zh-CN" sz="2400" dirty="0">
                <a:solidFill>
                  <a:srgbClr val="ffff00"/>
                </a:solidFill>
                <a:latin charset="-122" typeface="华文新魏"/>
                <a:ea charset="-122" typeface="华文新魏"/>
              </a:rPr>
              <a:t>个问卷填答</a:t>
            </a:r>
            <a:r>
              <a:rPr lang="zh-CN" altLang="zh-CN" sz="2400" dirty="0">
                <a:solidFill>
                  <a:srgbClr val="ffff00"/>
                </a:solidFill>
                <a:latin charset="-122" typeface="华文新魏"/>
                <a:ea charset="-122" typeface="华文新魏"/>
              </a:rPr>
              <a:t>账号</a:t>
            </a:r>
            <a:r>
              <a:rPr lang="zh-CN" altLang="en-US" sz="2400" dirty="0">
                <a:solidFill>
                  <a:srgbClr val="ffff00"/>
                </a:solidFill>
                <a:latin charset="-122" typeface="华文新魏"/>
                <a:ea charset="-122" typeface="华文新魏"/>
              </a:rPr>
              <a:t>，</a:t>
            </a:r>
            <a:r>
              <a:rPr lang="en-US" altLang="zh-CN" sz="2400" dirty="0">
                <a:latin charset="-122" typeface="华文新魏"/>
                <a:ea charset="-122" typeface="华文新魏"/>
              </a:rPr>
              <a:t>50</a:t>
            </a:r>
            <a:r>
              <a:rPr lang="zh-CN" altLang="zh-CN" sz="2400" dirty="0">
                <a:latin charset="-122" typeface="华文新魏"/>
                <a:ea charset="-122" typeface="华文新魏"/>
              </a:rPr>
              <a:t>个学生</a:t>
            </a:r>
            <a:r>
              <a:rPr lang="zh-CN" altLang="zh-CN" sz="2400" dirty="0">
                <a:latin charset="-122" typeface="华文新魏"/>
                <a:ea charset="-122" typeface="华文新魏"/>
              </a:rPr>
              <a:t>账号和</a:t>
            </a:r>
            <a:r>
              <a:rPr lang="en-US" altLang="zh-CN" sz="2400" dirty="0">
                <a:latin charset="-122" typeface="华文新魏"/>
                <a:ea charset="-122" typeface="华文新魏"/>
              </a:rPr>
              <a:t>1</a:t>
            </a:r>
            <a:r>
              <a:rPr lang="zh-CN" altLang="zh-CN" sz="2400" dirty="0">
                <a:latin charset="-122" typeface="华文新魏"/>
                <a:ea charset="-122" typeface="华文新魏"/>
              </a:rPr>
              <a:t>个校长</a:t>
            </a:r>
            <a:r>
              <a:rPr lang="zh-CN" altLang="zh-CN" sz="2400" dirty="0">
                <a:latin charset="-122" typeface="华文新魏"/>
                <a:ea charset="-122" typeface="华文新魏"/>
              </a:rPr>
              <a:t>账号</a:t>
            </a:r>
            <a:r>
              <a:rPr lang="zh-CN" altLang="en-US" sz="2400" dirty="0">
                <a:latin charset="-122" typeface="华文新魏"/>
                <a:ea charset="-122" typeface="华文新魏"/>
              </a:rPr>
              <a:t>。</a:t>
            </a:r>
          </a:p>
          <a:p>
            <a:pPr/>
            <a:r>
              <a:rPr lang="zh-CN" altLang="zh-CN" sz="2400" dirty="0">
                <a:solidFill>
                  <a:srgbClr val="ffff00"/>
                </a:solidFill>
                <a:latin charset="-122" typeface="华文新魏"/>
                <a:ea charset="-122" typeface="华文新魏"/>
              </a:rPr>
              <a:t>学生问卷：</a:t>
            </a:r>
            <a:r>
              <a:rPr lang="zh-CN" altLang="zh-CN" sz="2400" dirty="0">
                <a:latin charset="-122" typeface="华文新魏"/>
                <a:ea charset="-122" typeface="华文新魏"/>
              </a:rPr>
              <a:t>按等距抽样的原则，在</a:t>
            </a:r>
            <a:r>
              <a:rPr lang="zh-CN" altLang="zh-CN" sz="2400" dirty="0">
                <a:solidFill>
                  <a:srgbClr val="ff0000"/>
                </a:solidFill>
                <a:latin charset="-122" typeface="华文新魏"/>
                <a:ea charset="-122" typeface="华文新魏"/>
              </a:rPr>
              <a:t>二年级抽取</a:t>
            </a:r>
            <a:r>
              <a:rPr lang="en-US" altLang="zh-CN" sz="2400" dirty="0">
                <a:solidFill>
                  <a:srgbClr val="ff0000"/>
                </a:solidFill>
                <a:latin charset="-122" typeface="华文新魏"/>
                <a:ea charset="-122" typeface="华文新魏"/>
              </a:rPr>
              <a:t>50</a:t>
            </a:r>
            <a:r>
              <a:rPr lang="zh-CN" altLang="zh-CN" sz="2400" dirty="0">
                <a:solidFill>
                  <a:srgbClr val="ff0000"/>
                </a:solidFill>
                <a:latin charset="-122" typeface="华文新魏"/>
                <a:ea charset="-122" typeface="华文新魏"/>
              </a:rPr>
              <a:t>名样本学生（不足</a:t>
            </a:r>
            <a:r>
              <a:rPr lang="en-US" altLang="zh-CN" sz="2400" dirty="0">
                <a:solidFill>
                  <a:srgbClr val="ff0000"/>
                </a:solidFill>
                <a:latin charset="-122" typeface="华文新魏"/>
                <a:ea charset="-122" typeface="华文新魏"/>
              </a:rPr>
              <a:t>50</a:t>
            </a:r>
            <a:r>
              <a:rPr lang="zh-CN" altLang="zh-CN" sz="2400" dirty="0">
                <a:solidFill>
                  <a:srgbClr val="ff0000"/>
                </a:solidFill>
                <a:latin charset="-122" typeface="华文新魏"/>
                <a:ea charset="-122" typeface="华文新魏"/>
              </a:rPr>
              <a:t>人的，则全部抽取），</a:t>
            </a:r>
            <a:r>
              <a:rPr lang="zh-CN" altLang="zh-CN" sz="2400" dirty="0">
                <a:latin charset="-122" typeface="华文新魏"/>
                <a:ea charset="-122" typeface="华文新魏"/>
              </a:rPr>
              <a:t>并组织他们集中至学校计算机教室，发放学生用户名和密码，完成《学生问卷》的填报。</a:t>
            </a:r>
          </a:p>
          <a:p>
            <a:pPr/>
            <a:r>
              <a:rPr lang="zh-CN" altLang="zh-CN" sz="2400" dirty="0">
                <a:solidFill>
                  <a:srgbClr val="ffff00"/>
                </a:solidFill>
                <a:latin charset="-122" typeface="华文新魏"/>
                <a:ea charset="-122" typeface="华文新魏"/>
              </a:rPr>
              <a:t>等距抽样：</a:t>
            </a:r>
            <a:r>
              <a:rPr lang="zh-CN" altLang="zh-CN" sz="2400" dirty="0">
                <a:latin charset="-122" typeface="华文新魏"/>
                <a:ea charset="-122" typeface="华文新魏"/>
              </a:rPr>
              <a:t>以二年级学生总数除以</a:t>
            </a:r>
            <a:r>
              <a:rPr lang="en-US" altLang="zh-CN" sz="2400" dirty="0">
                <a:latin charset="-122" typeface="华文新魏"/>
                <a:ea charset="-122" typeface="华文新魏"/>
              </a:rPr>
              <a:t>50</a:t>
            </a:r>
            <a:r>
              <a:rPr lang="zh-CN" altLang="zh-CN" sz="2400" dirty="0">
                <a:latin charset="-122" typeface="华文新魏"/>
                <a:ea charset="-122" typeface="华文新魏"/>
              </a:rPr>
              <a:t>取整数值为</a:t>
            </a:r>
            <a:r>
              <a:rPr lang="en-US" altLang="zh-CN" sz="2400" dirty="0">
                <a:latin charset="-122" typeface="华文新魏"/>
                <a:ea charset="-122" typeface="华文新魏"/>
              </a:rPr>
              <a:t>K</a:t>
            </a:r>
            <a:r>
              <a:rPr lang="zh-CN" altLang="zh-CN" sz="2400" dirty="0">
                <a:latin charset="-122" typeface="华文新魏"/>
                <a:ea charset="-122" typeface="华文新魏"/>
              </a:rPr>
              <a:t>，将二年级学生学号排序，选取位于</a:t>
            </a:r>
            <a:r>
              <a:rPr lang="en-US" altLang="zh-CN" sz="2400" dirty="0">
                <a:latin charset="-122" typeface="华文新魏"/>
                <a:ea charset="-122" typeface="华文新魏"/>
              </a:rPr>
              <a:t>K</a:t>
            </a:r>
            <a:r>
              <a:rPr lang="zh-CN" altLang="zh-CN" sz="2400" dirty="0">
                <a:latin charset="-122" typeface="华文新魏"/>
                <a:ea charset="-122" typeface="华文新魏"/>
              </a:rPr>
              <a:t>，</a:t>
            </a:r>
            <a:r>
              <a:rPr lang="en-US" altLang="zh-CN" sz="2400" dirty="0">
                <a:latin charset="-122" typeface="华文新魏"/>
                <a:ea charset="-122" typeface="华文新魏"/>
              </a:rPr>
              <a:t>2K</a:t>
            </a:r>
            <a:r>
              <a:rPr lang="zh-CN" altLang="zh-CN" sz="2400" dirty="0">
                <a:latin charset="-122" typeface="华文新魏"/>
                <a:ea charset="-122" typeface="华文新魏"/>
              </a:rPr>
              <a:t>，</a:t>
            </a:r>
            <a:r>
              <a:rPr lang="en-US" altLang="zh-CN" sz="2400" dirty="0">
                <a:latin charset="-122" typeface="华文新魏"/>
                <a:ea charset="-122" typeface="华文新魏"/>
              </a:rPr>
              <a:t>3K</a:t>
            </a:r>
            <a:r>
              <a:rPr lang="zh-CN" altLang="zh-CN" sz="2400" dirty="0">
                <a:latin charset="-122" typeface="华文新魏"/>
                <a:ea charset="-122" typeface="华文新魏"/>
              </a:rPr>
              <a:t>，……</a:t>
            </a:r>
            <a:r>
              <a:rPr lang="en-US" altLang="zh-CN" sz="2400" dirty="0">
                <a:latin charset="-122" typeface="华文新魏"/>
                <a:ea charset="-122" typeface="华文新魏"/>
              </a:rPr>
              <a:t>50K</a:t>
            </a:r>
            <a:r>
              <a:rPr lang="zh-CN" altLang="zh-CN" sz="2400" dirty="0">
                <a:latin charset="-122" typeface="华文新魏"/>
                <a:ea charset="-122" typeface="华文新魏"/>
              </a:rPr>
              <a:t>序号的学生为样本学生</a:t>
            </a:r>
            <a:r>
              <a:rPr lang="en-US" altLang="zh-CN" sz="2400" dirty="0">
                <a:latin charset="-122" typeface="华文新魏"/>
                <a:ea charset="-122" typeface="华文新魏"/>
              </a:rPr>
              <a:t>,</a:t>
            </a:r>
            <a:r>
              <a:rPr lang="zh-CN" altLang="zh-CN" sz="2400" dirty="0">
                <a:latin charset="-122" typeface="华文新魏"/>
                <a:ea charset="-122" typeface="华文新魏"/>
              </a:rPr>
              <a:t>若学生</a:t>
            </a:r>
            <a:r>
              <a:rPr lang="zh-CN" altLang="zh-CN" sz="2400" dirty="0">
                <a:latin charset="-122" typeface="华文新魏"/>
                <a:ea charset="-122" typeface="华文新魏"/>
              </a:rPr>
              <a:t>不在学校</a:t>
            </a:r>
            <a:r>
              <a:rPr lang="zh-CN" altLang="zh-CN" sz="2400" dirty="0">
                <a:latin charset="-122" typeface="华文新魏"/>
                <a:ea charset="-122" typeface="华文新魏"/>
              </a:rPr>
              <a:t>，</a:t>
            </a:r>
            <a:r>
              <a:rPr lang="zh-CN" altLang="en-US" sz="2400" dirty="0">
                <a:latin charset="-122" typeface="华文新魏"/>
                <a:ea charset="-122" typeface="华文新魏"/>
              </a:rPr>
              <a:t>远程在线填答</a:t>
            </a:r>
            <a:r>
              <a:rPr lang="zh-CN" altLang="zh-CN" sz="2400" dirty="0">
                <a:latin charset="-122" typeface="华文新魏"/>
                <a:ea charset="-122" typeface="华文新魏"/>
              </a:rPr>
              <a:t>。</a:t>
            </a:r>
          </a:p>
          <a:p>
            <a:pPr/>
            <a:r>
              <a:rPr lang="zh-CN" altLang="zh-CN" sz="2400" dirty="0">
                <a:solidFill>
                  <a:srgbClr val="ffff00"/>
                </a:solidFill>
                <a:latin charset="-122" typeface="华文新魏"/>
                <a:ea charset="-122" typeface="华文新魏"/>
              </a:rPr>
              <a:t>校长问卷：</a:t>
            </a:r>
            <a:r>
              <a:rPr lang="zh-CN" altLang="zh-CN" sz="2400" dirty="0">
                <a:latin charset="-122" typeface="华文新魏"/>
                <a:ea charset="-122" typeface="华文新魏"/>
              </a:rPr>
              <a:t>发给校长网址、用户名和密码，校长登录并按问卷填答系统的要求完成《校长问卷》的</a:t>
            </a:r>
            <a:r>
              <a:rPr lang="zh-CN" altLang="zh-CN" sz="2400" dirty="0">
                <a:latin charset="-122" typeface="华文新魏"/>
                <a:ea charset="-122" typeface="华文新魏"/>
              </a:rPr>
              <a:t>填</a:t>
            </a:r>
            <a:r>
              <a:rPr lang="zh-CN" altLang="en-US" sz="2400" dirty="0">
                <a:latin charset="-122" typeface="华文新魏"/>
                <a:ea charset="-122" typeface="华文新魏"/>
              </a:rPr>
              <a:t>答</a:t>
            </a:r>
            <a:r>
              <a:rPr lang="zh-CN" altLang="zh-CN" sz="2400" dirty="0">
                <a:latin charset="-122" typeface="华文新魏"/>
                <a:ea charset="-122" typeface="华文新魏"/>
              </a:rPr>
              <a:t>。</a:t>
            </a:r>
          </a:p>
        </p:txBody>
      </p:sp>
    </p:spTree>
  </p:cSld>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33792" name=""/>
        <p:cNvGrpSpPr>
          <a:grpSpLocks/>
        </p:cNvGrpSpPr>
        <p:nvPr/>
      </p:nvGrpSpPr>
      <p:grpSpPr>
        <a:xfrm/>
      </p:grpSpPr>
      <p:sp>
        <p:nvSpPr>
          <p:cNvPr id="33794" name=""/>
          <p:cNvSpPr>
            <a:spLocks noGrp="1" noRot="1" noChangeAspect="0"/>
          </p:cNvSpPr>
          <p:nvPr>
            <p:ph type="title" sz="full" idx="4294967295"/>
          </p:nvPr>
        </p:nvSpPr>
        <p:spPr>
          <a:xfrm rot="0">
            <a:off x="0" y="44450"/>
            <a:ext cx="9144000" cy="1270000"/>
          </a:xfrm>
          <a:ln/>
        </p:spPr>
        <p:txBody>
          <a:bodyPr wrap="square" lIns="92075" rIns="92075" tIns="46038" bIns="46038" anchor="ctr"/>
          <a:lstStyle/>
          <a:p>
            <a:pPr/>
            <a:r>
              <a:rPr lang="zh-CN" altLang="en-US" sz="3200" dirty="0" b="1">
                <a:latin charset="-122" typeface="华文新魏"/>
                <a:ea charset="-122" typeface="华文新魏"/>
              </a:rPr>
              <a:t>四、高职院校</a:t>
            </a:r>
            <a:r>
              <a:rPr lang="zh-CN" altLang="en-US" sz="3200" dirty="0" b="1">
                <a:latin charset="-122" typeface="华文新魏"/>
                <a:ea charset="-122" typeface="华文新魏"/>
              </a:rPr>
              <a:t>适应社会需求能力评估工具</a:t>
            </a:r>
          </a:p>
        </p:txBody>
      </p:sp>
      <p:sp>
        <p:nvSpPr>
          <p:cNvPr id="33795" name=""/>
          <p:cNvSpPr>
            <a:spLocks noChangeAspect="0"/>
          </p:cNvSpPr>
          <p:nvPr/>
        </p:nvSpPr>
        <p:spPr>
          <a:xfrm>
            <a:off x="395288" y="1314450"/>
            <a:ext cx="8353424" cy="4562475"/>
          </a:xfrm>
          <a:prstGeom prst="rect">
            <a:avLst/>
          </a:prstGeom>
          <a:noFill/>
          <a:ln>
            <a:noFill/>
          </a:ln>
        </p:spPr>
        <p:txBody>
          <a:bodyPr/>
          <a:lstStyle>
            <a:lvl1pPr indent="-342900" algn="l" fontAlgn="base" marL="342900" eaLnBrk="0" hangingPunct="false" rtl="false">
              <a:lnSpc>
                <a:spcPct val="100000"/>
              </a:lnSpc>
              <a:spcBef>
                <a:spcPct val="20000"/>
              </a:spcBef>
              <a:spcAft>
                <a:spcPct val="0"/>
              </a:spcAft>
              <a:buClr>
                <a:srgbClr val="ffff00"/>
              </a:buClr>
              <a:buSzPct val="75000"/>
              <a:buFont charset="2" typeface="Wingdings"/>
              <a:buChar char="n"/>
              <a:defRPr sz="3200">
                <a:solidFill>
                  <a:srgbClr val="ffffff"/>
                </a:solidFill>
                <a:latin charset="0" typeface="Times New Roman"/>
                <a:ea charset="-122" typeface="宋体"/>
              </a:defRPr>
            </a:lvl1pPr>
            <a:lvl2pPr indent="-285750" algn="l" fontAlgn="base" marL="742950" eaLnBrk="0" hangingPunct="false" rtl="false">
              <a:lnSpc>
                <a:spcPct val="100000"/>
              </a:lnSpc>
              <a:spcBef>
                <a:spcPct val="20000"/>
              </a:spcBef>
              <a:spcAft>
                <a:spcPct val="0"/>
              </a:spcAft>
              <a:buClr>
                <a:srgbClr val="ffffff"/>
              </a:buClr>
              <a:buChar char="–"/>
              <a:defRPr sz="2800">
                <a:solidFill>
                  <a:srgbClr val="ffffff"/>
                </a:solidFill>
                <a:latin charset="0" typeface="Times New Roman"/>
                <a:ea charset="-122" typeface="宋体"/>
              </a:defRPr>
            </a:lvl2pPr>
            <a:lvl3pPr indent="-228600" algn="l" fontAlgn="base" marL="1143000" eaLnBrk="0" hangingPunct="false" rtl="false">
              <a:lnSpc>
                <a:spcPct val="100000"/>
              </a:lnSpc>
              <a:spcBef>
                <a:spcPct val="20000"/>
              </a:spcBef>
              <a:spcAft>
                <a:spcPct val="0"/>
              </a:spcAft>
              <a:buClr>
                <a:srgbClr val="ffffff"/>
              </a:buClr>
              <a:buChar char="»"/>
              <a:defRPr sz="2400">
                <a:solidFill>
                  <a:srgbClr val="ffffff"/>
                </a:solidFill>
                <a:latin charset="0" typeface="Times New Roman"/>
                <a:ea charset="-122" typeface="宋体"/>
              </a:defRPr>
            </a:lvl3pPr>
            <a:lvl4pPr indent="-228600" algn="l" fontAlgn="base" marL="1600200" eaLnBrk="0" hangingPunct="false" rtl="false">
              <a:lnSpc>
                <a:spcPct val="100000"/>
              </a:lnSpc>
              <a:spcBef>
                <a:spcPct val="20000"/>
              </a:spcBef>
              <a:spcAft>
                <a:spcPct val="0"/>
              </a:spcAft>
              <a:buClr>
                <a:srgbClr val="ffff00"/>
              </a:buClr>
              <a:buSzPct val="75000"/>
              <a:buFont charset="2" typeface="Wingdings"/>
              <a:buChar char="n"/>
              <a:defRPr sz="2000">
                <a:solidFill>
                  <a:srgbClr val="ffffff"/>
                </a:solidFill>
                <a:latin charset="0" typeface="Times New Roman"/>
                <a:ea charset="-122" typeface="宋体"/>
              </a:defRPr>
            </a:lvl4pPr>
            <a:lvl5pPr indent="-228600" algn="l" fontAlgn="base" marL="2057400" eaLnBrk="0" hangingPunct="false" rtl="false">
              <a:lnSpc>
                <a:spcPct val="100000"/>
              </a:lnSpc>
              <a:spcBef>
                <a:spcPct val="20000"/>
              </a:spcBef>
              <a:spcAft>
                <a:spcPct val="0"/>
              </a:spcAft>
              <a:buClr>
                <a:srgbClr val="ffffff"/>
              </a:buClr>
              <a:buChar char="–"/>
              <a:defRPr sz="2000">
                <a:solidFill>
                  <a:srgbClr val="ffffff"/>
                </a:solidFill>
                <a:latin charset="0" typeface="Times New Roman"/>
                <a:ea charset="-122" typeface="宋体"/>
              </a:defRPr>
            </a:lvl5pPr>
          </a:lstStyle>
          <a:p>
            <a:pPr>
              <a:spcBef>
                <a:spcPts val="600"/>
              </a:spcBef>
              <a:spcAft>
                <a:spcPts val="600"/>
              </a:spcAft>
              <a:buNone/>
            </a:pPr>
            <a:r>
              <a:rPr lang="zh-CN" altLang="en-US" dirty="0" b="1">
                <a:solidFill>
                  <a:srgbClr val="ffff00"/>
                </a:solidFill>
                <a:latin charset="-122" typeface="华文新魏"/>
                <a:ea charset="-122" typeface="华文新魏"/>
              </a:rPr>
              <a:t>（一）三种工具（</a:t>
            </a:r>
            <a:r>
              <a:rPr lang="en-US" altLang="zh-CN" dirty="0" b="1">
                <a:solidFill>
                  <a:srgbClr val="ffff00"/>
                </a:solidFill>
                <a:latin charset="-122" typeface="华文新魏"/>
                <a:ea charset="-122" typeface="华文新魏"/>
              </a:rPr>
              <a:t>3</a:t>
            </a:r>
            <a:r>
              <a:rPr lang="zh-CN" altLang="en-US" dirty="0" b="1">
                <a:solidFill>
                  <a:srgbClr val="ffff00"/>
                </a:solidFill>
                <a:latin charset="-122" typeface="华文新魏"/>
                <a:ea charset="-122" typeface="华文新魏"/>
              </a:rPr>
              <a:t>表</a:t>
            </a:r>
            <a:r>
              <a:rPr lang="en-US" altLang="zh-CN" dirty="0" b="1">
                <a:solidFill>
                  <a:srgbClr val="ffff00"/>
                </a:solidFill>
                <a:latin charset="-122" typeface="华文新魏"/>
                <a:ea charset="-122" typeface="华文新魏"/>
              </a:rPr>
              <a:t>3</a:t>
            </a:r>
            <a:r>
              <a:rPr lang="zh-CN" altLang="en-US" dirty="0" b="1">
                <a:solidFill>
                  <a:srgbClr val="ffff00"/>
                </a:solidFill>
                <a:latin charset="-122" typeface="华文新魏"/>
                <a:ea charset="-122" typeface="华文新魏"/>
              </a:rPr>
              <a:t>问卷</a:t>
            </a:r>
            <a:r>
              <a:rPr lang="en-US" altLang="zh-CN" dirty="0" b="1">
                <a:solidFill>
                  <a:srgbClr val="ffff00"/>
                </a:solidFill>
                <a:latin charset="-122" typeface="华文新魏"/>
                <a:ea charset="-122" typeface="华文新魏"/>
              </a:rPr>
              <a:t>1</a:t>
            </a:r>
            <a:r>
              <a:rPr lang="zh-CN" altLang="en-US" dirty="0" b="1">
                <a:solidFill>
                  <a:srgbClr val="ffff00"/>
                </a:solidFill>
                <a:latin charset="-122" typeface="华文新魏"/>
                <a:ea charset="-122" typeface="华文新魏"/>
              </a:rPr>
              <a:t>平台）</a:t>
            </a:r>
          </a:p>
          <a:p>
            <a:pPr>
              <a:spcBef>
                <a:spcPts val="600"/>
              </a:spcBef>
              <a:spcAft>
                <a:spcPts val="600"/>
              </a:spcAft>
              <a:buNone/>
            </a:pPr>
          </a:p>
        </p:txBody>
      </p:sp>
      <p:graphicFrame>
        <p:nvGraphicFramePr>
          <p:cNvPr id="33796" name=""/>
          <p:cNvGraphicFramePr>
            <a:graphicFrameLocks noChangeAspect="0"/>
          </p:cNvGraphicFramePr>
          <p:nvPr/>
        </p:nvGraphicFramePr>
        <p:xfrm>
          <a:off x="0" y="2133600"/>
          <a:ext cx="9144000" cy="4724400"/>
        </p:xfrm>
        <a:graphic>
          <a:graphicData uri="http://schemas.openxmlformats.org/drawingml/2006/table">
            <a:tbl>
              <a:tblPr/>
              <a:tblGrid>
                <a:gridCol w="755650"/>
                <a:gridCol w="2087563"/>
                <a:gridCol w="3476625"/>
                <a:gridCol w="2824163"/>
              </a:tblGrid>
              <a:tr h="400050">
                <a:tc gridSpan="2">
                  <a:txBody>
                    <a:bodyPr lIns="9525" rIns="9525" tIns="9524" bIns="0" anchor="ctr"/>
                    <a:lstStyle/>
                    <a:p>
                      <a:pPr algn="ctr"/>
                      <a:r>
                        <a:rPr lang="zh-CN" altLang="en-US" sz="2000" dirty="0" b="1">
                          <a:solidFill>
                            <a:srgbClr val="ff0000"/>
                          </a:solidFill>
                          <a:latin charset="-122" typeface="黑体"/>
                          <a:ea charset="-122" typeface="黑体"/>
                        </a:rPr>
                        <a:t>  工具</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hMerge="1"/>
                <a:tc>
                  <a:txBody>
                    <a:bodyPr lIns="9525" rIns="9525" tIns="9524" bIns="0" anchor="ctr"/>
                    <a:lstStyle/>
                    <a:p>
                      <a:pPr algn="ctr"/>
                      <a:r>
                        <a:rPr lang="zh-CN" altLang="en-US" sz="2000" dirty="0" b="1">
                          <a:solidFill>
                            <a:srgbClr val="ff0000"/>
                          </a:solidFill>
                          <a:latin charset="-122" typeface="黑体"/>
                          <a:ea charset="-122" typeface="黑体"/>
                        </a:rPr>
                        <a:t>内容</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4" bIns="0" anchor="ctr"/>
                    <a:lstStyle/>
                    <a:p>
                      <a:pPr algn="ctr"/>
                      <a:r>
                        <a:rPr lang="zh-CN" altLang="en-US" sz="2000" dirty="0" b="1">
                          <a:solidFill>
                            <a:srgbClr val="ff0000"/>
                          </a:solidFill>
                          <a:latin charset="-122" typeface="黑体"/>
                          <a:ea charset="-122" typeface="黑体"/>
                        </a:rPr>
                        <a:t>备注</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r>
              <a:tr h="781050">
                <a:tc rowSpan="3">
                  <a:txBody>
                    <a:bodyPr lIns="9525" rIns="9525" tIns="9524" bIns="0" anchor="ctr"/>
                    <a:lstStyle/>
                    <a:p>
                      <a:pPr algn="ctr"/>
                      <a:r>
                        <a:rPr lang="zh-CN" altLang="en-US" sz="2000" dirty="0" b="1">
                          <a:latin charset="-122" typeface="楷体"/>
                          <a:ea charset="-122" typeface="楷体"/>
                        </a:rPr>
                        <a:t>一</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rowSpan="3">
                  <a:txBody>
                    <a:bodyPr lIns="9525" rIns="9525" tIns="9524" bIns="0" anchor="ctr"/>
                    <a:lstStyle/>
                    <a:p>
                      <a:pPr/>
                      <a:r>
                        <a:rPr lang="zh-CN" altLang="en-US" sz="2000" dirty="0" b="1">
                          <a:latin charset="-122" typeface="楷体"/>
                          <a:ea charset="-122" typeface="楷体"/>
                        </a:rPr>
                        <a:t>数据表</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4" bIns="0" anchor="ctr"/>
                    <a:lstStyle/>
                    <a:p>
                      <a:pPr/>
                      <a:r>
                        <a:rPr lang="en-US" altLang="zh-CN" sz="2000" dirty="0" b="1">
                          <a:latin charset="-122" typeface="楷体"/>
                          <a:ea charset="-122" typeface="楷体"/>
                        </a:rPr>
                        <a:t>《</a:t>
                      </a:r>
                      <a:r>
                        <a:rPr lang="zh-CN" altLang="en-US" sz="2000" dirty="0" b="1">
                          <a:latin charset="-122" typeface="楷体"/>
                          <a:ea charset="-122" typeface="楷体"/>
                        </a:rPr>
                        <a:t>高等职业院校基本情况表</a:t>
                      </a:r>
                      <a:r>
                        <a:rPr lang="en-US" altLang="zh-CN" sz="2000" dirty="0" b="1">
                          <a:latin charset="-122" typeface="楷体"/>
                          <a:ea charset="-122" typeface="楷体"/>
                        </a:rPr>
                        <a:t>》</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rowSpan="3">
                  <a:txBody>
                    <a:bodyPr lIns="9525" rIns="9525" tIns="9524" bIns="0" anchor="ctr"/>
                    <a:lstStyle/>
                    <a:p>
                      <a:pPr/>
                      <a:r>
                        <a:rPr lang="zh-CN" altLang="en-US" sz="2000" dirty="0" b="1">
                          <a:latin charset="-122" typeface="楷体"/>
                          <a:ea charset="-122" typeface="楷体"/>
                        </a:rPr>
                        <a:t>学校填写</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r>
              <a:tr h="781050">
                <a:tc vMerge="1"/>
                <a:tc vMerge="1"/>
                <a:tc>
                  <a:txBody>
                    <a:bodyPr lIns="9525" rIns="9525" tIns="9524" bIns="0" anchor="ctr"/>
                    <a:lstStyle/>
                    <a:p>
                      <a:pPr/>
                      <a:r>
                        <a:rPr lang="en-US" altLang="zh-CN" sz="2000" dirty="0" b="1">
                          <a:latin charset="-122" typeface="楷体"/>
                          <a:ea charset="-122" typeface="楷体"/>
                        </a:rPr>
                        <a:t>《</a:t>
                      </a:r>
                      <a:r>
                        <a:rPr lang="zh-CN" altLang="en-US" sz="2000" dirty="0" b="1">
                          <a:latin charset="-122" typeface="楷体"/>
                          <a:ea charset="-122" typeface="楷体"/>
                        </a:rPr>
                        <a:t>高等职业院校师生情况表</a:t>
                      </a:r>
                      <a:r>
                        <a:rPr lang="en-US" altLang="zh-CN" sz="2000" dirty="0" b="1">
                          <a:latin charset="-122" typeface="楷体"/>
                          <a:ea charset="-122" typeface="楷体"/>
                        </a:rPr>
                        <a:t>》</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vMerge="1"/>
              </a:tr>
              <a:tr h="781050">
                <a:tc vMerge="1"/>
                <a:tc vMerge="1"/>
                <a:tc>
                  <a:txBody>
                    <a:bodyPr lIns="9525" rIns="9525" tIns="9524" bIns="0" anchor="ctr"/>
                    <a:lstStyle/>
                    <a:p>
                      <a:pPr/>
                      <a:r>
                        <a:rPr lang="en-US" altLang="zh-CN" sz="2000" dirty="0" b="1">
                          <a:latin charset="-122" typeface="楷体"/>
                          <a:ea charset="-122" typeface="楷体"/>
                        </a:rPr>
                        <a:t>《</a:t>
                      </a:r>
                      <a:r>
                        <a:rPr lang="zh-CN" altLang="en-US" sz="2000" dirty="0" b="1">
                          <a:latin charset="-122" typeface="楷体"/>
                          <a:ea charset="-122" typeface="楷体"/>
                        </a:rPr>
                        <a:t>高等职业院校专业情况表</a:t>
                      </a:r>
                      <a:r>
                        <a:rPr lang="en-US" altLang="zh-CN" sz="2000" dirty="0" b="1">
                          <a:latin charset="-122" typeface="楷体"/>
                          <a:ea charset="-122" typeface="楷体"/>
                        </a:rPr>
                        <a:t>》</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vMerge="1"/>
              </a:tr>
              <a:tr h="400050">
                <a:tc rowSpan="3">
                  <a:txBody>
                    <a:bodyPr lIns="9525" rIns="9525" tIns="9524" bIns="0" anchor="ctr"/>
                    <a:lstStyle/>
                    <a:p>
                      <a:pPr algn="ctr"/>
                      <a:r>
                        <a:rPr lang="zh-CN" altLang="en-US" sz="2000" dirty="0" b="1">
                          <a:latin charset="-122" typeface="楷体"/>
                          <a:ea charset="-122" typeface="楷体"/>
                        </a:rPr>
                        <a:t>二</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rowSpan="3">
                  <a:txBody>
                    <a:bodyPr lIns="9525" rIns="9525" tIns="9524" bIns="0" anchor="ctr"/>
                    <a:lstStyle/>
                    <a:p>
                      <a:pPr/>
                      <a:r>
                        <a:rPr lang="zh-CN" altLang="en-US" sz="2000" dirty="0" b="1">
                          <a:latin charset="-122" typeface="楷体"/>
                          <a:ea charset="-122" typeface="楷体"/>
                        </a:rPr>
                        <a:t>调查问卷</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4" bIns="0" anchor="ctr"/>
                    <a:lstStyle/>
                    <a:p>
                      <a:pPr/>
                      <a:r>
                        <a:rPr lang="en-US" altLang="zh-CN" sz="2000" dirty="0" b="1">
                          <a:latin charset="-122" typeface="楷体"/>
                          <a:ea charset="-122" typeface="楷体"/>
                        </a:rPr>
                        <a:t>《</a:t>
                      </a:r>
                      <a:r>
                        <a:rPr lang="zh-CN" altLang="en-US" sz="2000" dirty="0" b="1">
                          <a:latin charset="-122" typeface="楷体"/>
                          <a:ea charset="-122" typeface="楷体"/>
                        </a:rPr>
                        <a:t>校长问卷</a:t>
                      </a:r>
                      <a:r>
                        <a:rPr lang="en-US" altLang="zh-CN" sz="2000" dirty="0" b="1">
                          <a:latin charset="-122" typeface="楷体"/>
                          <a:ea charset="-122" typeface="楷体"/>
                        </a:rPr>
                        <a:t>》</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rowSpan="3">
                  <a:txBody>
                    <a:bodyPr lIns="9525" rIns="9525" tIns="9524" bIns="0" anchor="ctr"/>
                    <a:lstStyle/>
                    <a:p>
                      <a:pPr/>
                      <a:r>
                        <a:rPr lang="zh-CN" altLang="en-US" sz="2000" dirty="0" b="1">
                          <a:latin charset="-122" typeface="楷体"/>
                          <a:ea charset="-122" typeface="楷体"/>
                        </a:rPr>
                        <a:t>校长、</a:t>
                      </a:r>
                      <a:r>
                        <a:rPr lang="zh-CN" altLang="en-US" sz="2000" dirty="0" b="1">
                          <a:solidFill>
                            <a:srgbClr val="ffff00"/>
                          </a:solidFill>
                          <a:latin charset="-122" typeface="楷体"/>
                          <a:ea charset="-122" typeface="楷体"/>
                        </a:rPr>
                        <a:t>部分教师</a:t>
                      </a:r>
                      <a:r>
                        <a:rPr lang="zh-CN" altLang="en-US" sz="2000" dirty="0" b="1">
                          <a:latin charset="-122" typeface="楷体"/>
                          <a:ea charset="-122" typeface="楷体"/>
                        </a:rPr>
                        <a:t>和一定比例的学生填写</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r>
              <a:tr h="400050">
                <a:tc vMerge="1"/>
                <a:tc vMerge="1"/>
                <a:tc>
                  <a:txBody>
                    <a:bodyPr lIns="9525" rIns="9525" tIns="9524" bIns="0" anchor="ctr"/>
                    <a:lstStyle/>
                    <a:p>
                      <a:pPr/>
                      <a:r>
                        <a:rPr lang="en-US" altLang="zh-CN" sz="2000" dirty="0" b="1">
                          <a:solidFill>
                            <a:srgbClr val="ffff00"/>
                          </a:solidFill>
                          <a:latin charset="-122" typeface="楷体"/>
                          <a:ea charset="-122" typeface="楷体"/>
                        </a:rPr>
                        <a:t>《</a:t>
                      </a:r>
                      <a:r>
                        <a:rPr lang="zh-CN" altLang="en-US" sz="2000" dirty="0" b="1">
                          <a:solidFill>
                            <a:srgbClr val="ffff00"/>
                          </a:solidFill>
                          <a:latin charset="-122" typeface="楷体"/>
                          <a:ea charset="-122" typeface="楷体"/>
                        </a:rPr>
                        <a:t>教师问卷</a:t>
                      </a:r>
                      <a:r>
                        <a:rPr lang="en-US" altLang="zh-CN" sz="2000" dirty="0" b="1">
                          <a:solidFill>
                            <a:srgbClr val="ffff00"/>
                          </a:solidFill>
                          <a:latin charset="-122" typeface="楷体"/>
                          <a:ea charset="-122" typeface="楷体"/>
                        </a:rPr>
                        <a:t>》</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vMerge="1"/>
              </a:tr>
              <a:tr h="400050">
                <a:tc vMerge="1"/>
                <a:tc vMerge="1"/>
                <a:tc>
                  <a:txBody>
                    <a:bodyPr lIns="9525" rIns="9525" tIns="9524" bIns="0" anchor="ctr"/>
                    <a:lstStyle/>
                    <a:p>
                      <a:pPr/>
                      <a:r>
                        <a:rPr lang="en-US" altLang="zh-CN" sz="2000" dirty="0" b="1">
                          <a:latin charset="-122" typeface="楷体"/>
                          <a:ea charset="-122" typeface="楷体"/>
                        </a:rPr>
                        <a:t>《</a:t>
                      </a:r>
                      <a:r>
                        <a:rPr lang="zh-CN" altLang="en-US" sz="2000" dirty="0" b="1">
                          <a:latin charset="-122" typeface="楷体"/>
                          <a:ea charset="-122" typeface="楷体"/>
                        </a:rPr>
                        <a:t>学生问卷</a:t>
                      </a:r>
                      <a:r>
                        <a:rPr lang="en-US" altLang="zh-CN" sz="2000" dirty="0" b="1">
                          <a:latin charset="-122" typeface="楷体"/>
                          <a:ea charset="-122" typeface="楷体"/>
                        </a:rPr>
                        <a:t>》</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vMerge="1"/>
              </a:tr>
              <a:tr h="781050">
                <a:tc>
                  <a:txBody>
                    <a:bodyPr lIns="9525" rIns="9525" tIns="9524" bIns="0" anchor="ctr"/>
                    <a:lstStyle/>
                    <a:p>
                      <a:pPr algn="ctr"/>
                      <a:r>
                        <a:rPr lang="zh-CN" altLang="en-US" sz="2000" dirty="0" b="1">
                          <a:latin charset="-122" typeface="楷体"/>
                          <a:ea charset="-122" typeface="楷体"/>
                        </a:rPr>
                        <a:t>三</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4" bIns="0" anchor="ctr"/>
                    <a:lstStyle/>
                    <a:p>
                      <a:pPr/>
                      <a:r>
                        <a:rPr lang="zh-CN" altLang="en-US" sz="2000" dirty="0" b="1">
                          <a:latin charset="-122" typeface="楷体"/>
                          <a:ea charset="-122" typeface="楷体"/>
                        </a:rPr>
                        <a:t>数据信息管理分析平台</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gridSpan="2">
                  <a:txBody>
                    <a:bodyPr lIns="9525" rIns="9525" tIns="9524" bIns="0" anchor="ctr"/>
                    <a:lstStyle/>
                    <a:p>
                      <a:pPr/>
                      <a:r>
                        <a:rPr lang="zh-CN" altLang="en-US" sz="2000" dirty="0" b="1">
                          <a:latin charset="-122" typeface="楷体"/>
                          <a:ea charset="-122" typeface="楷体"/>
                        </a:rPr>
                        <a:t>以在线方式进行数据信息收集、校验、汇总和分析</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hMerge="1"/>
              </a:tr>
            </a:tbl>
          </a:graphicData>
        </a:graphic>
      </p:graphicFrame>
    </p:spTree>
  </p:cSld>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34816" name=""/>
        <p:cNvGrpSpPr>
          <a:grpSpLocks/>
        </p:cNvGrpSpPr>
        <p:nvPr/>
      </p:nvGrpSpPr>
      <p:grpSpPr>
        <a:xfrm/>
      </p:grpSpPr>
      <p:sp>
        <p:nvSpPr>
          <p:cNvPr id="34818" name=""/>
          <p:cNvSpPr>
            <a:spLocks noGrp="1" noChangeAspect="0"/>
          </p:cNvSpPr>
          <p:nvPr>
            <p:ph type="body" sz="full" idx="4294967295"/>
          </p:nvPr>
        </p:nvSpPr>
        <p:spPr>
          <a:xfrm rot="0">
            <a:off x="395288" y="571500"/>
            <a:ext cx="8353424" cy="5305425"/>
          </a:xfrm>
          <a:ln/>
        </p:spPr>
        <p:txBody>
          <a:bodyPr wrap="square" lIns="91440" rIns="91440" tIns="45720" bIns="45720" anchor="t" anchorCtr="false"/>
          <a:lstStyle/>
          <a:p>
            <a:pPr>
              <a:spcBef>
                <a:spcPts val="600"/>
              </a:spcBef>
              <a:spcAft>
                <a:spcPts val="600"/>
              </a:spcAft>
              <a:buNone/>
            </a:pPr>
            <a:r>
              <a:rPr lang="zh-CN" altLang="en-US" sz="3600" dirty="0" b="1">
                <a:solidFill>
                  <a:srgbClr val="ffff00"/>
                </a:solidFill>
                <a:latin charset="-122" typeface="华文新魏"/>
                <a:ea charset="-122" typeface="华文新魏"/>
              </a:rPr>
              <a:t>（二）总体说明</a:t>
            </a:r>
          </a:p>
          <a:p>
            <a:pPr/>
            <a:r>
              <a:rPr lang="zh-CN" altLang="en-US" dirty="0">
                <a:latin charset="-122" typeface="华文新魏"/>
                <a:ea charset="-122" typeface="华文新魏"/>
              </a:rPr>
              <a:t>基本同中职，略</a:t>
            </a:r>
            <a:r>
              <a:rPr lang="zh-CN" altLang="zh-CN" dirty="0">
                <a:latin charset="-122" typeface="华文新魏"/>
                <a:ea charset="-122" typeface="华文新魏"/>
              </a:rPr>
              <a:t>。</a:t>
            </a:r>
          </a:p>
          <a:p>
            <a:pPr/>
          </a:p>
          <a:p>
            <a:pPr>
              <a:spcBef>
                <a:spcPts val="600"/>
              </a:spcBef>
              <a:spcAft>
                <a:spcPts val="600"/>
              </a:spcAft>
              <a:buNone/>
            </a:pPr>
            <a:r>
              <a:rPr lang="zh-CN" altLang="en-US" sz="3600" dirty="0" b="1">
                <a:solidFill>
                  <a:srgbClr val="ffff00"/>
                </a:solidFill>
                <a:latin charset="-122" typeface="华文新魏"/>
                <a:ea charset="-122" typeface="华文新魏"/>
              </a:rPr>
              <a:t>（三）</a:t>
            </a:r>
            <a:r>
              <a:rPr lang="zh-CN" altLang="en-US" sz="3600" dirty="0" b="1">
                <a:solidFill>
                  <a:srgbClr val="ffff00"/>
                </a:solidFill>
                <a:latin charset="-122" typeface="华文新魏"/>
                <a:ea charset="-122" typeface="华文新魏"/>
              </a:rPr>
              <a:t>三张数据表</a:t>
            </a:r>
            <a:r>
              <a:rPr lang="zh-CN" altLang="en-US" sz="3600" dirty="0" b="1">
                <a:solidFill>
                  <a:srgbClr val="ffff00"/>
                </a:solidFill>
                <a:latin charset="-122" typeface="华文新魏"/>
                <a:ea charset="-122" typeface="华文新魏"/>
              </a:rPr>
              <a:t>填报</a:t>
            </a:r>
          </a:p>
          <a:p>
            <a:pPr/>
            <a:r>
              <a:rPr lang="zh-CN" altLang="en-US" dirty="0">
                <a:latin charset="-122" typeface="华文新魏"/>
                <a:ea charset="-122" typeface="华文新魏"/>
              </a:rPr>
              <a:t>表1</a:t>
            </a:r>
            <a:r>
              <a:rPr lang="en-US" altLang="zh-CN" dirty="0">
                <a:latin charset="-122" typeface="华文新魏"/>
                <a:ea charset="-122" typeface="华文新魏"/>
              </a:rPr>
              <a:t> </a:t>
            </a:r>
            <a:r>
              <a:rPr lang="zh-CN" altLang="zh-CN" dirty="0">
                <a:latin charset="-122" typeface="华文新魏"/>
                <a:ea charset="-122" typeface="华文新魏"/>
              </a:rPr>
              <a:t>高等职业院校基本情况表</a:t>
            </a:r>
          </a:p>
          <a:p>
            <a:pPr/>
            <a:r>
              <a:rPr lang="zh-CN" altLang="en-US" dirty="0">
                <a:latin charset="-122" typeface="华文新魏"/>
                <a:ea charset="-122" typeface="华文新魏"/>
              </a:rPr>
              <a:t>表2</a:t>
            </a:r>
            <a:r>
              <a:rPr lang="en-US" altLang="zh-CN" dirty="0">
                <a:latin charset="-122" typeface="华文新魏"/>
                <a:ea charset="-122" typeface="华文新魏"/>
              </a:rPr>
              <a:t> </a:t>
            </a:r>
            <a:r>
              <a:rPr lang="zh-CN" altLang="zh-CN" dirty="0">
                <a:latin charset="-122" typeface="华文新魏"/>
                <a:ea charset="-122" typeface="华文新魏"/>
              </a:rPr>
              <a:t>高等职业院校师生情况表</a:t>
            </a:r>
          </a:p>
          <a:p>
            <a:pPr/>
            <a:r>
              <a:rPr lang="zh-CN" altLang="zh-CN" dirty="0">
                <a:latin charset="-122" typeface="华文新魏"/>
                <a:ea charset="-122" typeface="华文新魏"/>
              </a:rPr>
              <a:t>表</a:t>
            </a:r>
            <a:r>
              <a:rPr lang="en-US" altLang="zh-CN" dirty="0">
                <a:latin charset="-122" typeface="华文新魏"/>
                <a:ea charset="-122" typeface="华文新魏"/>
              </a:rPr>
              <a:t>3 </a:t>
            </a:r>
            <a:r>
              <a:rPr lang="zh-CN" altLang="zh-CN" dirty="0">
                <a:latin charset="-122" typeface="华文新魏"/>
                <a:ea charset="-122" typeface="华文新魏"/>
              </a:rPr>
              <a:t>高等职业院校专业情况表</a:t>
            </a:r>
          </a:p>
          <a:p>
            <a:pPr/>
          </a:p>
          <a:p>
            <a:pPr algn="r">
              <a:buNone/>
            </a:pPr>
            <a:r>
              <a:rPr lang="zh-CN" altLang="en-US" dirty="0" i="1">
                <a:solidFill>
                  <a:srgbClr val="ff0000"/>
                </a:solidFill>
                <a:latin charset="-122" typeface="华文新魏"/>
                <a:ea charset="-122" typeface="华文新魏"/>
                <a:hlinkClick r:id="ridHyperlink77" action="ppaction://hlinkfile"/>
              </a:rPr>
              <a:t>链接</a:t>
            </a:r>
            <a:r>
              <a:rPr lang="en-US" altLang="zh-CN" dirty="0" i="1">
                <a:solidFill>
                  <a:srgbClr val="ff0000"/>
                </a:solidFill>
                <a:latin charset="-122" typeface="华文新魏"/>
                <a:ea charset="-122" typeface="华文新魏"/>
                <a:hlinkClick r:id="ridHyperlink78" action="ppaction://hlinkfile"/>
              </a:rPr>
              <a:t>2</a:t>
            </a:r>
            <a:r>
              <a:rPr lang="zh-CN" altLang="en-US" dirty="0" i="1">
                <a:solidFill>
                  <a:srgbClr val="ff0000"/>
                </a:solidFill>
                <a:latin charset="-122" typeface="华文新魏"/>
                <a:ea charset="-122" typeface="华文新魏"/>
                <a:hlinkClick r:id="ridHyperlink79" action="ppaction://hlinkfile"/>
              </a:rPr>
              <a:t>：高职院校</a:t>
            </a:r>
            <a:r>
              <a:rPr lang="zh-CN" altLang="en-US" dirty="0" i="1">
                <a:solidFill>
                  <a:srgbClr val="ff0000"/>
                </a:solidFill>
                <a:latin charset="-122" typeface="华文新魏"/>
                <a:ea charset="-122" typeface="华文新魏"/>
                <a:hlinkClick r:id="ridHyperlink80" action="ppaction://hlinkfile"/>
              </a:rPr>
              <a:t>数据表</a:t>
            </a:r>
            <a:r>
              <a:rPr lang="en-US" altLang="zh-CN" dirty="0" i="1">
                <a:solidFill>
                  <a:srgbClr val="ff0000"/>
                </a:solidFill>
                <a:latin charset="-122" typeface="华文新魏"/>
                <a:ea charset="-122" typeface="华文新魏"/>
                <a:hlinkClick r:id="ridHyperlink81" action="ppaction://hlinkfile"/>
              </a:rPr>
              <a:t>(P37)</a:t>
            </a:r>
            <a:r>
              <a:rPr lang="zh-CN" altLang="en-US" dirty="0" i="1">
                <a:solidFill>
                  <a:srgbClr val="ff0000"/>
                </a:solidFill>
                <a:latin charset="-122" typeface="华文新魏"/>
                <a:ea charset="-122" typeface="华文新魏"/>
                <a:hlinkClick r:id="ridHyperlink82" action="ppaction://hlinkfile"/>
              </a:rPr>
              <a:t>说明</a:t>
            </a:r>
          </a:p>
        </p:txBody>
      </p:sp>
    </p:spTree>
  </p:cSl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35840" name=""/>
        <p:cNvGrpSpPr>
          <a:grpSpLocks/>
        </p:cNvGrpSpPr>
        <p:nvPr/>
      </p:nvGrpSpPr>
      <p:grpSpPr>
        <a:xfrm/>
      </p:grpSpPr>
      <p:sp>
        <p:nvSpPr>
          <p:cNvPr id="35842" name=""/>
          <p:cNvSpPr>
            <a:spLocks noGrp="1" noChangeAspect="0"/>
          </p:cNvSpPr>
          <p:nvPr>
            <p:ph type="body" sz="full" idx="4294967295"/>
          </p:nvPr>
        </p:nvSpPr>
        <p:spPr>
          <a:xfrm rot="0">
            <a:off x="395288" y="260350"/>
            <a:ext cx="8353424" cy="6264275"/>
          </a:xfrm>
          <a:ln/>
        </p:spPr>
        <p:txBody>
          <a:bodyPr wrap="square" lIns="91440" rIns="91440" tIns="45720" bIns="45720" anchor="t" anchorCtr="false"/>
          <a:lstStyle/>
          <a:p>
            <a:pPr>
              <a:spcBef>
                <a:spcPts val="600"/>
              </a:spcBef>
              <a:spcAft>
                <a:spcPts val="600"/>
              </a:spcAft>
              <a:buNone/>
            </a:pPr>
            <a:r>
              <a:rPr lang="zh-CN" altLang="en-US" sz="3600" dirty="0" b="1">
                <a:solidFill>
                  <a:srgbClr val="ffff00"/>
                </a:solidFill>
                <a:latin charset="-122" typeface="华文新魏"/>
                <a:ea charset="-122" typeface="华文新魏"/>
              </a:rPr>
              <a:t>高职采集项说明重点举例：</a:t>
            </a:r>
          </a:p>
          <a:p>
            <a:pPr/>
            <a:r>
              <a:rPr lang="zh-CN" altLang="en-US" sz="2800" dirty="0" b="1">
                <a:solidFill>
                  <a:srgbClr val="ffff00"/>
                </a:solidFill>
                <a:latin charset="-122" typeface="华文新魏"/>
                <a:ea charset="-122" typeface="华文新魏"/>
              </a:rPr>
              <a:t>办学经费投入情况</a:t>
            </a:r>
            <a:r>
              <a:rPr lang="zh-CN" altLang="zh-CN" sz="2800" dirty="0" b="1">
                <a:solidFill>
                  <a:srgbClr val="ffff00"/>
                </a:solidFill>
                <a:latin charset="-122" typeface="华文新魏"/>
                <a:ea charset="-122" typeface="华文新魏"/>
              </a:rPr>
              <a:t>：</a:t>
            </a:r>
            <a:r>
              <a:rPr lang="zh-CN" altLang="zh-CN" sz="2600" dirty="0">
                <a:solidFill>
                  <a:srgbClr val="ff0000"/>
                </a:solidFill>
                <a:latin charset="-122" typeface="华文新魏"/>
                <a:ea charset="-122" typeface="华文新魏"/>
              </a:rPr>
              <a:t>按照《中国教育经费统计年鉴》统计指标，填写院校通过各种财政渠道获得的办学经费投入</a:t>
            </a:r>
            <a:r>
              <a:rPr lang="zh-CN" altLang="zh-CN" sz="2600" dirty="0">
                <a:latin charset="-122" typeface="华文新魏"/>
                <a:ea charset="-122" typeface="华文新魏"/>
              </a:rPr>
              <a:t>，包括国家财政性教育经费、民办学校中举办者投入、社会捐赠经费、事业收入、其他收入等。</a:t>
            </a:r>
          </a:p>
          <a:p>
            <a:pPr/>
            <a:r>
              <a:rPr lang="zh-CN" altLang="en-US" sz="2800" dirty="0" b="1">
                <a:solidFill>
                  <a:srgbClr val="ffff00"/>
                </a:solidFill>
                <a:latin charset="-122" typeface="华文新魏"/>
                <a:ea charset="-122" typeface="华文新魏"/>
              </a:rPr>
              <a:t>国家财政性教育经费</a:t>
            </a:r>
            <a:r>
              <a:rPr lang="zh-CN" altLang="zh-CN" sz="2800" dirty="0" b="1">
                <a:solidFill>
                  <a:srgbClr val="ffff00"/>
                </a:solidFill>
                <a:latin charset="-122" typeface="华文新魏"/>
                <a:ea charset="-122" typeface="华文新魏"/>
              </a:rPr>
              <a:t>：</a:t>
            </a:r>
            <a:r>
              <a:rPr lang="zh-CN" altLang="zh-CN" sz="2600" dirty="0">
                <a:solidFill>
                  <a:srgbClr val="ff0000"/>
                </a:solidFill>
                <a:latin charset="-122" typeface="华文新魏"/>
                <a:ea charset="-122" typeface="华文新魏"/>
              </a:rPr>
              <a:t>按照《中国教育经费统计年鉴》统计指标</a:t>
            </a:r>
            <a:r>
              <a:rPr lang="zh-CN" altLang="zh-CN" sz="2600" dirty="0">
                <a:latin charset="-122" typeface="华文新魏"/>
                <a:ea charset="-122" typeface="华文新魏"/>
              </a:rPr>
              <a:t>，填写国家财政性教育经费构成。</a:t>
            </a:r>
          </a:p>
          <a:p>
            <a:pPr/>
            <a:r>
              <a:rPr lang="zh-CN" altLang="en-US" sz="2800" dirty="0" b="1">
                <a:solidFill>
                  <a:srgbClr val="ffff00"/>
                </a:solidFill>
                <a:latin charset="-122" typeface="华文新魏"/>
                <a:ea charset="-122" typeface="华文新魏"/>
              </a:rPr>
              <a:t>政府购买服务到款额</a:t>
            </a:r>
            <a:r>
              <a:rPr lang="zh-CN" altLang="zh-CN" sz="2800" dirty="0" b="1">
                <a:solidFill>
                  <a:srgbClr val="ffff00"/>
                </a:solidFill>
                <a:latin charset="-122" typeface="华文新魏"/>
                <a:ea charset="-122" typeface="华文新魏"/>
              </a:rPr>
              <a:t>：</a:t>
            </a:r>
            <a:r>
              <a:rPr lang="zh-CN" altLang="zh-CN" sz="2600" dirty="0">
                <a:latin charset="-122" typeface="华文新魏"/>
                <a:ea charset="-122" typeface="华文新魏"/>
              </a:rPr>
              <a:t>指</a:t>
            </a:r>
            <a:r>
              <a:rPr lang="zh-CN" altLang="zh-CN" sz="2600" dirty="0">
                <a:solidFill>
                  <a:srgbClr val="ff0000"/>
                </a:solidFill>
                <a:latin charset="-122" typeface="华文新魏"/>
                <a:ea charset="-122" typeface="华文新魏"/>
              </a:rPr>
              <a:t>学校承接政府购买服务项目的实际到账总收入</a:t>
            </a:r>
            <a:r>
              <a:rPr lang="zh-CN" altLang="zh-CN" sz="2600" dirty="0">
                <a:latin charset="-122" typeface="华文新魏"/>
                <a:ea charset="-122" typeface="华文新魏"/>
              </a:rPr>
              <a:t>，包括扶贫专项、社会人员培训、社区服务、技术交易、及其他各类由政府购买的服务费用。</a:t>
            </a:r>
          </a:p>
          <a:p>
            <a:pPr/>
            <a:r>
              <a:rPr lang="zh-CN" altLang="en-US" sz="2800" dirty="0" b="1">
                <a:solidFill>
                  <a:srgbClr val="ffff00"/>
                </a:solidFill>
                <a:latin charset="-122" typeface="华文新魏"/>
                <a:ea charset="-122" typeface="华文新魏"/>
              </a:rPr>
              <a:t>技术服务到款额</a:t>
            </a:r>
            <a:r>
              <a:rPr lang="zh-CN" altLang="zh-CN" sz="2800" dirty="0" b="1">
                <a:solidFill>
                  <a:srgbClr val="ffff00"/>
                </a:solidFill>
                <a:latin charset="-122" typeface="华文新魏"/>
                <a:ea charset="-122" typeface="华文新魏"/>
              </a:rPr>
              <a:t>：</a:t>
            </a:r>
            <a:r>
              <a:rPr lang="zh-CN" altLang="zh-CN" sz="2600" dirty="0">
                <a:latin charset="-122" typeface="华文新魏"/>
                <a:ea charset="-122" typeface="华文新魏"/>
              </a:rPr>
              <a:t>是指</a:t>
            </a:r>
            <a:r>
              <a:rPr lang="zh-CN" altLang="zh-CN" sz="2600" dirty="0">
                <a:solidFill>
                  <a:srgbClr val="ff0000"/>
                </a:solidFill>
                <a:latin charset="-122" typeface="华文新魏"/>
                <a:ea charset="-122" typeface="华文新魏"/>
              </a:rPr>
              <a:t>除政府购买服务项目以外学校科研技术服务的实际到账总收入</a:t>
            </a:r>
            <a:r>
              <a:rPr lang="zh-CN" altLang="zh-CN" sz="2600" dirty="0">
                <a:latin charset="-122" typeface="华文新魏"/>
                <a:ea charset="-122" typeface="华文新魏"/>
              </a:rPr>
              <a:t>，包括纵向科研经费、横向技术服务费、培训服务费、技术交易费等。</a:t>
            </a:r>
          </a:p>
        </p:txBody>
      </p:sp>
    </p:spTree>
  </p:cSl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9216" name=""/>
        <p:cNvGrpSpPr>
          <a:grpSpLocks/>
        </p:cNvGrpSpPr>
        <p:nvPr/>
      </p:nvGrpSpPr>
      <p:grpSpPr>
        <a:xfrm/>
      </p:grpSpPr>
      <p:sp>
        <p:nvSpPr>
          <p:cNvPr id="9218" name=""/>
          <p:cNvSpPr>
            <a:spLocks noGrp="1" noRot="1" noChangeAspect="0"/>
          </p:cNvSpPr>
          <p:nvPr>
            <p:ph type="title" sz="full" idx="4294967295"/>
          </p:nvPr>
        </p:nvSpPr>
        <p:spPr>
          <a:xfrm rot="0">
            <a:off x="0" y="44450"/>
            <a:ext cx="9144000" cy="1270000"/>
          </a:xfrm>
          <a:ln/>
        </p:spPr>
        <p:txBody>
          <a:bodyPr wrap="square" lIns="92075" rIns="92075" tIns="46038" bIns="46038" anchor="ctr"/>
          <a:lstStyle/>
          <a:p>
            <a:pPr/>
            <a:r>
              <a:rPr lang="zh-CN" altLang="en-US" sz="4000" dirty="0" b="1">
                <a:latin charset="-122" typeface="华文新魏"/>
                <a:ea charset="-122" typeface="华文新魏"/>
              </a:rPr>
              <a:t>一、</a:t>
            </a:r>
            <a:r>
              <a:rPr lang="zh-CN" altLang="zh-CN" sz="4000" dirty="0" b="1">
                <a:latin charset="-122" typeface="华文新魏"/>
                <a:ea charset="-122" typeface="华文新魏"/>
              </a:rPr>
              <a:t>中等职业学校办学能力评估指标</a:t>
            </a:r>
          </a:p>
        </p:txBody>
      </p:sp>
      <p:sp>
        <p:nvSpPr>
          <p:cNvPr id="9219" name=""/>
          <p:cNvSpPr>
            <a:spLocks noChangeAspect="0"/>
          </p:cNvSpPr>
          <p:nvPr/>
        </p:nvSpPr>
        <p:spPr>
          <a:xfrm>
            <a:off x="612775" y="1196975"/>
            <a:ext cx="8280401" cy="584200"/>
          </a:xfrm>
          <a:prstGeom prst="rect">
            <a:avLst/>
          </a:prstGeom>
          <a:noFill/>
          <a:ln>
            <a:noFill/>
          </a:ln>
        </p:spPr>
        <p:txBody>
          <a:bodyPr>
            <a:spAutoFit/>
          </a:bodyPr>
          <a:lstStyle>
            <a:lvl1pPr indent="-342900" algn="l" fontAlgn="base" marL="342900" eaLnBrk="0" hangingPunct="false" rtl="false">
              <a:lnSpc>
                <a:spcPct val="100000"/>
              </a:lnSpc>
              <a:spcBef>
                <a:spcPct val="20000"/>
              </a:spcBef>
              <a:spcAft>
                <a:spcPct val="0"/>
              </a:spcAft>
              <a:buClr>
                <a:srgbClr val="ffff00"/>
              </a:buClr>
              <a:buSzPct val="75000"/>
              <a:buFont charset="2" typeface="Wingdings"/>
              <a:buChar char="n"/>
              <a:defRPr sz="3200">
                <a:solidFill>
                  <a:srgbClr val="ffffff"/>
                </a:solidFill>
                <a:latin charset="0" typeface="Times New Roman"/>
                <a:ea charset="-122" typeface="宋体"/>
              </a:defRPr>
            </a:lvl1pPr>
            <a:lvl2pPr indent="-285750" algn="l" fontAlgn="base" marL="742950" eaLnBrk="0" hangingPunct="false" rtl="false">
              <a:lnSpc>
                <a:spcPct val="100000"/>
              </a:lnSpc>
              <a:spcBef>
                <a:spcPct val="20000"/>
              </a:spcBef>
              <a:spcAft>
                <a:spcPct val="0"/>
              </a:spcAft>
              <a:buClr>
                <a:srgbClr val="ffffff"/>
              </a:buClr>
              <a:buChar char="–"/>
              <a:defRPr sz="2800">
                <a:solidFill>
                  <a:srgbClr val="ffffff"/>
                </a:solidFill>
                <a:latin charset="0" typeface="Times New Roman"/>
                <a:ea charset="-122" typeface="宋体"/>
              </a:defRPr>
            </a:lvl2pPr>
            <a:lvl3pPr indent="-228600" algn="l" fontAlgn="base" marL="1143000" eaLnBrk="0" hangingPunct="false" rtl="false">
              <a:lnSpc>
                <a:spcPct val="100000"/>
              </a:lnSpc>
              <a:spcBef>
                <a:spcPct val="20000"/>
              </a:spcBef>
              <a:spcAft>
                <a:spcPct val="0"/>
              </a:spcAft>
              <a:buClr>
                <a:srgbClr val="ffffff"/>
              </a:buClr>
              <a:buChar char="»"/>
              <a:defRPr sz="2400">
                <a:solidFill>
                  <a:srgbClr val="ffffff"/>
                </a:solidFill>
                <a:latin charset="0" typeface="Times New Roman"/>
                <a:ea charset="-122" typeface="宋体"/>
              </a:defRPr>
            </a:lvl3pPr>
            <a:lvl4pPr indent="-228600" algn="l" fontAlgn="base" marL="1600200" eaLnBrk="0" hangingPunct="false" rtl="false">
              <a:lnSpc>
                <a:spcPct val="100000"/>
              </a:lnSpc>
              <a:spcBef>
                <a:spcPct val="20000"/>
              </a:spcBef>
              <a:spcAft>
                <a:spcPct val="0"/>
              </a:spcAft>
              <a:buClr>
                <a:srgbClr val="ffff00"/>
              </a:buClr>
              <a:buSzPct val="75000"/>
              <a:buFont charset="2" typeface="Wingdings"/>
              <a:buChar char="n"/>
              <a:defRPr sz="2000">
                <a:solidFill>
                  <a:srgbClr val="ffffff"/>
                </a:solidFill>
                <a:latin charset="0" typeface="Times New Roman"/>
                <a:ea charset="-122" typeface="宋体"/>
              </a:defRPr>
            </a:lvl4pPr>
            <a:lvl5pPr indent="-228600" algn="l" fontAlgn="base" marL="2057400" eaLnBrk="0" hangingPunct="false" rtl="false">
              <a:lnSpc>
                <a:spcPct val="100000"/>
              </a:lnSpc>
              <a:spcBef>
                <a:spcPct val="20000"/>
              </a:spcBef>
              <a:spcAft>
                <a:spcPct val="0"/>
              </a:spcAft>
              <a:buClr>
                <a:srgbClr val="ffffff"/>
              </a:buClr>
              <a:buChar char="–"/>
              <a:defRPr sz="2000">
                <a:solidFill>
                  <a:srgbClr val="ffffff"/>
                </a:solidFill>
                <a:latin charset="0" typeface="Times New Roman"/>
                <a:ea charset="-122" typeface="宋体"/>
              </a:defRPr>
            </a:lvl5pPr>
          </a:lstStyle>
          <a:p>
            <a:pPr>
              <a:spcBef>
                <a:spcPct val="0"/>
              </a:spcBef>
              <a:buSzPct val="100000"/>
              <a:buFont charset="0" typeface="Arial"/>
              <a:buNone/>
            </a:pPr>
            <a:r>
              <a:rPr lang="zh-CN" altLang="en-US" dirty="0" b="1">
                <a:solidFill>
                  <a:srgbClr val="ffff00"/>
                </a:solidFill>
                <a:latin charset="-122" typeface="华文新魏"/>
                <a:ea charset="-122" typeface="华文新魏"/>
              </a:rPr>
              <a:t>（一）</a:t>
            </a:r>
            <a:r>
              <a:rPr lang="en-US" altLang="zh-CN" dirty="0" b="1">
                <a:solidFill>
                  <a:srgbClr val="ffff00"/>
                </a:solidFill>
                <a:latin charset="-122" typeface="华文新魏"/>
                <a:ea charset="-122" typeface="华文新魏"/>
              </a:rPr>
              <a:t>19</a:t>
            </a:r>
            <a:r>
              <a:rPr lang="zh-CN" altLang="en-US" dirty="0" b="1">
                <a:solidFill>
                  <a:srgbClr val="ffff00"/>
                </a:solidFill>
                <a:latin charset="-122" typeface="华文新魏"/>
                <a:ea charset="-122" typeface="华文新魏"/>
              </a:rPr>
              <a:t>项指标</a:t>
            </a:r>
          </a:p>
        </p:txBody>
      </p:sp>
      <p:graphicFrame>
        <p:nvGraphicFramePr>
          <p:cNvPr id="9220" name=""/>
          <p:cNvGraphicFramePr>
            <a:graphicFrameLocks noChangeAspect="0"/>
          </p:cNvGraphicFramePr>
          <p:nvPr/>
        </p:nvGraphicFramePr>
        <p:xfrm>
          <a:off x="22225" y="1874838"/>
          <a:ext cx="9121775" cy="4983162"/>
        </p:xfrm>
        <a:graphic>
          <a:graphicData uri="http://schemas.openxmlformats.org/drawingml/2006/table">
            <a:tbl>
              <a:tblPr/>
              <a:tblGrid>
                <a:gridCol w="587375"/>
                <a:gridCol w="4206875"/>
                <a:gridCol w="587375"/>
                <a:gridCol w="3740150"/>
              </a:tblGrid>
              <a:tr h="452438">
                <a:tc>
                  <a:txBody>
                    <a:bodyPr lIns="9525" rIns="9525" tIns="9526" bIns="0" anchor="ctr"/>
                    <a:lstStyle/>
                    <a:p>
                      <a:pPr algn="ctr"/>
                      <a:r>
                        <a:rPr lang="zh-CN" altLang="en-US" sz="2000" dirty="0" b="1">
                          <a:solidFill>
                            <a:srgbClr val="ff0000"/>
                          </a:solidFill>
                          <a:latin charset="-122" typeface="黑体"/>
                          <a:ea charset="-122" typeface="黑体"/>
                        </a:rPr>
                        <a:t>序号</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6" bIns="0" anchor="ctr"/>
                    <a:lstStyle/>
                    <a:p>
                      <a:pPr algn="ctr"/>
                      <a:r>
                        <a:rPr lang="zh-CN" altLang="en-US" sz="2000" dirty="0" b="1">
                          <a:solidFill>
                            <a:srgbClr val="ff0000"/>
                          </a:solidFill>
                          <a:latin charset="-122" typeface="黑体"/>
                          <a:ea charset="-122" typeface="黑体"/>
                        </a:rPr>
                        <a:t>指  标</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6" bIns="0" anchor="ctr"/>
                    <a:lstStyle/>
                    <a:p>
                      <a:pPr algn="ctr"/>
                      <a:r>
                        <a:rPr lang="zh-CN" altLang="en-US" sz="2000" dirty="0" b="1">
                          <a:solidFill>
                            <a:srgbClr val="ff0000"/>
                          </a:solidFill>
                          <a:latin charset="-122" typeface="黑体"/>
                          <a:ea charset="-122" typeface="黑体"/>
                        </a:rPr>
                        <a:t>序号</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6" bIns="0" anchor="ctr"/>
                    <a:lstStyle/>
                    <a:p>
                      <a:pPr algn="ctr"/>
                      <a:r>
                        <a:rPr lang="zh-CN" altLang="en-US" sz="2000" dirty="0" b="1">
                          <a:solidFill>
                            <a:srgbClr val="ff0000"/>
                          </a:solidFill>
                          <a:latin charset="-122" typeface="黑体"/>
                          <a:ea charset="-122" typeface="黑体"/>
                        </a:rPr>
                        <a:t>指  标</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r>
              <a:tr h="454025">
                <a:tc>
                  <a:txBody>
                    <a:bodyPr lIns="9525" rIns="9525" tIns="9526" bIns="0" anchor="ctr"/>
                    <a:lstStyle/>
                    <a:p>
                      <a:pPr algn="ctr"/>
                      <a:r>
                        <a:rPr lang="en-US" altLang="zh-CN" sz="1900" dirty="0" b="1">
                          <a:latin charset="-122" typeface="楷体"/>
                          <a:ea charset="-122" typeface="楷体"/>
                        </a:rPr>
                        <a:t>1</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228595" rIns="9525" tIns="9526" bIns="0" anchor="ctr"/>
                    <a:lstStyle/>
                    <a:p>
                      <a:pPr/>
                      <a:r>
                        <a:rPr lang="zh-CN" altLang="en-US" sz="1900" dirty="0" b="1">
                          <a:latin charset="-122" typeface="楷体"/>
                          <a:ea charset="-122" typeface="楷体"/>
                        </a:rPr>
                        <a:t>年生均财政拨款水平</a:t>
                      </a:r>
                    </a:p>
                  </a:txBody>
                  <a:tcPr marL="22859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6" bIns="0" anchor="ctr"/>
                    <a:lstStyle/>
                    <a:p>
                      <a:pPr algn="ctr"/>
                      <a:r>
                        <a:rPr lang="en-US" altLang="zh-CN" sz="1900" dirty="0" b="1">
                          <a:latin charset="-122" typeface="楷体"/>
                          <a:ea charset="-122" typeface="楷体"/>
                        </a:rPr>
                        <a:t>11</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228595" rIns="9525" tIns="9526" bIns="0" anchor="ctr"/>
                    <a:lstStyle/>
                    <a:p>
                      <a:pPr/>
                      <a:r>
                        <a:rPr lang="zh-CN" altLang="en-US" sz="1900" dirty="0" b="1">
                          <a:latin charset="-122" typeface="楷体"/>
                          <a:ea charset="-122" typeface="楷体"/>
                        </a:rPr>
                        <a:t>年支付企业兼职教师课酬</a:t>
                      </a:r>
                    </a:p>
                  </a:txBody>
                  <a:tcPr marL="228595" marR="9525" anchor="ctr">
                    <a:lnL w="12700">
                      <a:solidFill>
                        <a:srgbClr val="00cccc"/>
                      </a:solidFill>
                    </a:lnL>
                    <a:lnR w="12700">
                      <a:solidFill>
                        <a:srgbClr val="00cccc"/>
                      </a:solidFill>
                    </a:lnR>
                    <a:lnT w="12700">
                      <a:solidFill>
                        <a:srgbClr val="00cccc"/>
                      </a:solidFill>
                    </a:lnT>
                    <a:lnB w="12700">
                      <a:solidFill>
                        <a:srgbClr val="00cccc"/>
                      </a:solidFill>
                    </a:lnB>
                    <a:noFill/>
                  </a:tcPr>
                </a:tc>
              </a:tr>
              <a:tr h="452438">
                <a:tc>
                  <a:txBody>
                    <a:bodyPr lIns="9525" rIns="9525" tIns="9526" bIns="0" anchor="ctr"/>
                    <a:lstStyle/>
                    <a:p>
                      <a:pPr algn="ctr"/>
                      <a:r>
                        <a:rPr lang="en-US" altLang="zh-CN" sz="1900" dirty="0" b="1">
                          <a:latin charset="-122" typeface="楷体"/>
                          <a:ea charset="-122" typeface="楷体"/>
                        </a:rPr>
                        <a:t>2</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228595" rIns="9525" tIns="9526" bIns="0" anchor="ctr"/>
                    <a:lstStyle/>
                    <a:p>
                      <a:pPr/>
                      <a:r>
                        <a:rPr lang="zh-CN" altLang="en-US" sz="1900" dirty="0" b="1">
                          <a:latin charset="-122" typeface="楷体"/>
                          <a:ea charset="-122" typeface="楷体"/>
                        </a:rPr>
                        <a:t>生均教学仪器设备值</a:t>
                      </a:r>
                    </a:p>
                  </a:txBody>
                  <a:tcPr marL="22859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6" bIns="0" anchor="ctr"/>
                    <a:lstStyle/>
                    <a:p>
                      <a:pPr algn="ctr"/>
                      <a:r>
                        <a:rPr lang="en-US" altLang="zh-CN" sz="1900" dirty="0" b="1">
                          <a:latin charset="-122" typeface="楷体"/>
                          <a:ea charset="-122" typeface="楷体"/>
                        </a:rPr>
                        <a:t>12</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228595" rIns="9525" tIns="9526" bIns="0" anchor="ctr"/>
                    <a:lstStyle/>
                    <a:p>
                      <a:pPr/>
                      <a:r>
                        <a:rPr lang="zh-CN" altLang="en-US" sz="1900" dirty="0" b="1">
                          <a:latin charset="-122" typeface="楷体"/>
                          <a:ea charset="-122" typeface="楷体"/>
                        </a:rPr>
                        <a:t>年专任专业教师企业实践时间</a:t>
                      </a:r>
                    </a:p>
                  </a:txBody>
                  <a:tcPr marL="228595" marR="9525" anchor="ctr">
                    <a:lnL w="12700">
                      <a:solidFill>
                        <a:srgbClr val="00cccc"/>
                      </a:solidFill>
                    </a:lnL>
                    <a:lnR w="12700">
                      <a:solidFill>
                        <a:srgbClr val="00cccc"/>
                      </a:solidFill>
                    </a:lnR>
                    <a:lnT w="12700">
                      <a:solidFill>
                        <a:srgbClr val="00cccc"/>
                      </a:solidFill>
                    </a:lnT>
                    <a:lnB w="12700">
                      <a:solidFill>
                        <a:srgbClr val="00cccc"/>
                      </a:solidFill>
                    </a:lnB>
                    <a:noFill/>
                  </a:tcPr>
                </a:tc>
              </a:tr>
              <a:tr h="452438">
                <a:tc>
                  <a:txBody>
                    <a:bodyPr lIns="9525" rIns="9525" tIns="9526" bIns="0" anchor="ctr"/>
                    <a:lstStyle/>
                    <a:p>
                      <a:pPr algn="ctr"/>
                      <a:r>
                        <a:rPr lang="en-US" altLang="zh-CN" sz="1900" dirty="0" b="1">
                          <a:latin charset="-122" typeface="楷体"/>
                          <a:ea charset="-122" typeface="楷体"/>
                        </a:rPr>
                        <a:t>3</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228595" rIns="9525" tIns="9526" bIns="0" anchor="ctr"/>
                    <a:lstStyle/>
                    <a:p>
                      <a:pPr/>
                      <a:r>
                        <a:rPr lang="zh-CN" altLang="en-US" sz="1900" dirty="0" b="1">
                          <a:latin charset="-122" typeface="楷体"/>
                          <a:ea charset="-122" typeface="楷体"/>
                        </a:rPr>
                        <a:t>生均教学及辅助、行政办公用房面积</a:t>
                      </a:r>
                    </a:p>
                  </a:txBody>
                  <a:tcPr marL="22859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6" bIns="0" anchor="ctr"/>
                    <a:lstStyle/>
                    <a:p>
                      <a:pPr algn="ctr"/>
                      <a:r>
                        <a:rPr lang="en-US" altLang="zh-CN" sz="1900" dirty="0" b="1">
                          <a:latin charset="-122" typeface="楷体"/>
                          <a:ea charset="-122" typeface="楷体"/>
                        </a:rPr>
                        <a:t>13</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228595" rIns="9525" tIns="9526" bIns="0" anchor="ctr"/>
                    <a:lstStyle/>
                    <a:p>
                      <a:pPr/>
                      <a:r>
                        <a:rPr lang="zh-CN" altLang="en-US" sz="1900" dirty="0" b="1">
                          <a:latin charset="-122" typeface="楷体"/>
                          <a:ea charset="-122" typeface="楷体"/>
                        </a:rPr>
                        <a:t>企业提供的校内实践教学设备值</a:t>
                      </a:r>
                    </a:p>
                  </a:txBody>
                  <a:tcPr marL="228595" marR="9525" anchor="ctr">
                    <a:lnL w="12700">
                      <a:solidFill>
                        <a:srgbClr val="00cccc"/>
                      </a:solidFill>
                    </a:lnL>
                    <a:lnR w="12700">
                      <a:solidFill>
                        <a:srgbClr val="00cccc"/>
                      </a:solidFill>
                    </a:lnR>
                    <a:lnT w="12700">
                      <a:solidFill>
                        <a:srgbClr val="00cccc"/>
                      </a:solidFill>
                    </a:lnT>
                    <a:lnB w="12700">
                      <a:solidFill>
                        <a:srgbClr val="00cccc"/>
                      </a:solidFill>
                    </a:lnB>
                    <a:noFill/>
                  </a:tcPr>
                </a:tc>
              </a:tr>
              <a:tr h="454025">
                <a:tc>
                  <a:txBody>
                    <a:bodyPr lIns="9525" rIns="9525" tIns="9526" bIns="0" anchor="ctr"/>
                    <a:lstStyle/>
                    <a:p>
                      <a:pPr algn="ctr"/>
                      <a:r>
                        <a:rPr lang="en-US" altLang="zh-CN" sz="1900" dirty="0" b="1">
                          <a:latin charset="-122" typeface="楷体"/>
                          <a:ea charset="-122" typeface="楷体"/>
                        </a:rPr>
                        <a:t>4</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228595" rIns="9525" tIns="9526" bIns="0" anchor="ctr"/>
                    <a:lstStyle/>
                    <a:p>
                      <a:pPr/>
                      <a:r>
                        <a:rPr lang="zh-CN" altLang="en-US" sz="1900" dirty="0" b="1">
                          <a:latin charset="-122" typeface="楷体"/>
                          <a:ea charset="-122" typeface="楷体"/>
                        </a:rPr>
                        <a:t>信息化教学条件</a:t>
                      </a:r>
                    </a:p>
                  </a:txBody>
                  <a:tcPr marL="22859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6" bIns="0" anchor="ctr"/>
                    <a:lstStyle/>
                    <a:p>
                      <a:pPr algn="ctr"/>
                      <a:r>
                        <a:rPr lang="en-US" altLang="zh-CN" sz="1900" dirty="0" b="1">
                          <a:latin charset="-122" typeface="楷体"/>
                          <a:ea charset="-122" typeface="楷体"/>
                        </a:rPr>
                        <a:t>14</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228595" rIns="9525" tIns="9526" bIns="0" anchor="ctr"/>
                    <a:lstStyle/>
                    <a:p>
                      <a:pPr/>
                      <a:r>
                        <a:rPr lang="zh-CN" altLang="en-US" sz="1900" dirty="0" b="1">
                          <a:latin charset="-122" typeface="楷体"/>
                          <a:ea charset="-122" typeface="楷体"/>
                        </a:rPr>
                        <a:t>毕业生计算机等级考试通过率</a:t>
                      </a:r>
                    </a:p>
                  </a:txBody>
                  <a:tcPr marL="228595" marR="9525" anchor="ctr">
                    <a:lnL w="12700">
                      <a:solidFill>
                        <a:srgbClr val="00cccc"/>
                      </a:solidFill>
                    </a:lnL>
                    <a:lnR w="12700">
                      <a:solidFill>
                        <a:srgbClr val="00cccc"/>
                      </a:solidFill>
                    </a:lnR>
                    <a:lnT w="12700">
                      <a:solidFill>
                        <a:srgbClr val="00cccc"/>
                      </a:solidFill>
                    </a:lnT>
                    <a:lnB w="12700">
                      <a:solidFill>
                        <a:srgbClr val="00cccc"/>
                      </a:solidFill>
                    </a:lnB>
                    <a:noFill/>
                  </a:tcPr>
                </a:tc>
              </a:tr>
              <a:tr h="452438">
                <a:tc>
                  <a:txBody>
                    <a:bodyPr lIns="9525" rIns="9525" tIns="9526" bIns="0" anchor="ctr"/>
                    <a:lstStyle/>
                    <a:p>
                      <a:pPr algn="ctr"/>
                      <a:r>
                        <a:rPr lang="en-US" altLang="zh-CN" sz="1900" dirty="0" b="1">
                          <a:latin charset="-122" typeface="楷体"/>
                          <a:ea charset="-122" typeface="楷体"/>
                        </a:rPr>
                        <a:t>5</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228595" rIns="9525" tIns="9526" bIns="0" anchor="ctr"/>
                    <a:lstStyle/>
                    <a:p>
                      <a:pPr/>
                      <a:r>
                        <a:rPr lang="zh-CN" altLang="en-US" sz="1900" dirty="0" b="1">
                          <a:latin charset="-122" typeface="楷体"/>
                          <a:ea charset="-122" typeface="楷体"/>
                        </a:rPr>
                        <a:t>生均校内实践教学工位数</a:t>
                      </a:r>
                    </a:p>
                  </a:txBody>
                  <a:tcPr marL="22859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6" bIns="0" anchor="ctr"/>
                    <a:lstStyle/>
                    <a:p>
                      <a:pPr algn="ctr"/>
                      <a:r>
                        <a:rPr lang="en-US" altLang="zh-CN" sz="1900" dirty="0" b="1">
                          <a:latin charset="-122" typeface="楷体"/>
                          <a:ea charset="-122" typeface="楷体"/>
                        </a:rPr>
                        <a:t>15</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228595" rIns="9525" tIns="9526" bIns="0" anchor="ctr"/>
                    <a:lstStyle/>
                    <a:p>
                      <a:pPr/>
                      <a:r>
                        <a:rPr lang="zh-CN" altLang="en-US" sz="1900" dirty="0" b="1">
                          <a:latin charset="-122" typeface="楷体"/>
                          <a:ea charset="-122" typeface="楷体"/>
                        </a:rPr>
                        <a:t>毕业生职业资格证书获取率</a:t>
                      </a:r>
                    </a:p>
                  </a:txBody>
                  <a:tcPr marL="228595" marR="9525" anchor="ctr">
                    <a:lnL w="12700">
                      <a:solidFill>
                        <a:srgbClr val="00cccc"/>
                      </a:solidFill>
                    </a:lnL>
                    <a:lnR w="12700">
                      <a:solidFill>
                        <a:srgbClr val="00cccc"/>
                      </a:solidFill>
                    </a:lnR>
                    <a:lnT w="12700">
                      <a:solidFill>
                        <a:srgbClr val="00cccc"/>
                      </a:solidFill>
                    </a:lnT>
                    <a:lnB w="12700">
                      <a:solidFill>
                        <a:srgbClr val="00cccc"/>
                      </a:solidFill>
                    </a:lnB>
                    <a:noFill/>
                  </a:tcPr>
                </a:tc>
              </a:tr>
              <a:tr h="454025">
                <a:tc>
                  <a:txBody>
                    <a:bodyPr lIns="9525" rIns="9525" tIns="9526" bIns="0" anchor="ctr"/>
                    <a:lstStyle/>
                    <a:p>
                      <a:pPr algn="ctr"/>
                      <a:r>
                        <a:rPr lang="en-US" altLang="zh-CN" sz="1900" dirty="0" b="1">
                          <a:latin charset="-122" typeface="楷体"/>
                          <a:ea charset="-122" typeface="楷体"/>
                        </a:rPr>
                        <a:t>6</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228595" rIns="9525" tIns="9526" bIns="0" anchor="ctr"/>
                    <a:lstStyle/>
                    <a:p>
                      <a:pPr/>
                      <a:r>
                        <a:rPr lang="zh-CN" altLang="en-US" sz="1900" dirty="0" b="1">
                          <a:latin charset="-122" typeface="楷体"/>
                          <a:ea charset="-122" typeface="楷体"/>
                        </a:rPr>
                        <a:t>生师比</a:t>
                      </a:r>
                    </a:p>
                  </a:txBody>
                  <a:tcPr marL="22859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6" bIns="0" anchor="ctr"/>
                    <a:lstStyle/>
                    <a:p>
                      <a:pPr algn="ctr"/>
                      <a:r>
                        <a:rPr lang="en-US" altLang="zh-CN" sz="1900" dirty="0" b="1">
                          <a:latin charset="-122" typeface="楷体"/>
                          <a:ea charset="-122" typeface="楷体"/>
                        </a:rPr>
                        <a:t>16</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228595" rIns="9525" tIns="9526" bIns="0" anchor="ctr"/>
                    <a:lstStyle/>
                    <a:p>
                      <a:pPr/>
                      <a:r>
                        <a:rPr lang="zh-CN" altLang="en-US" sz="1900" dirty="0" b="1">
                          <a:latin charset="-122" typeface="楷体"/>
                          <a:ea charset="-122" typeface="楷体"/>
                        </a:rPr>
                        <a:t>三年巩固率</a:t>
                      </a:r>
                    </a:p>
                  </a:txBody>
                  <a:tcPr marL="228595" marR="9525" anchor="ctr">
                    <a:lnL w="12700">
                      <a:solidFill>
                        <a:srgbClr val="00cccc"/>
                      </a:solidFill>
                    </a:lnL>
                    <a:lnR w="12700">
                      <a:solidFill>
                        <a:srgbClr val="00cccc"/>
                      </a:solidFill>
                    </a:lnR>
                    <a:lnT w="12700">
                      <a:solidFill>
                        <a:srgbClr val="00cccc"/>
                      </a:solidFill>
                    </a:lnT>
                    <a:lnB w="12700">
                      <a:solidFill>
                        <a:srgbClr val="00cccc"/>
                      </a:solidFill>
                    </a:lnB>
                    <a:noFill/>
                  </a:tcPr>
                </a:tc>
              </a:tr>
              <a:tr h="452438">
                <a:tc>
                  <a:txBody>
                    <a:bodyPr lIns="9525" rIns="9525" tIns="9526" bIns="0" anchor="ctr"/>
                    <a:lstStyle/>
                    <a:p>
                      <a:pPr algn="ctr"/>
                      <a:r>
                        <a:rPr lang="en-US" altLang="zh-CN" sz="1900" dirty="0" b="1">
                          <a:latin charset="-122" typeface="楷体"/>
                          <a:ea charset="-122" typeface="楷体"/>
                        </a:rPr>
                        <a:t>7</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228595" rIns="9525" tIns="9526" bIns="0" anchor="ctr"/>
                    <a:lstStyle/>
                    <a:p>
                      <a:pPr/>
                      <a:r>
                        <a:rPr lang="zh-CN" altLang="en-US" sz="1900" dirty="0" b="1">
                          <a:latin charset="-122" typeface="楷体"/>
                          <a:ea charset="-122" typeface="楷体"/>
                        </a:rPr>
                        <a:t>“双师型”教师比例</a:t>
                      </a:r>
                    </a:p>
                  </a:txBody>
                  <a:tcPr marL="22859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6" bIns="0" anchor="ctr"/>
                    <a:lstStyle/>
                    <a:p>
                      <a:pPr algn="ctr"/>
                      <a:r>
                        <a:rPr lang="en-US" altLang="zh-CN" sz="1900" dirty="0" b="1">
                          <a:latin charset="-122" typeface="楷体"/>
                          <a:ea charset="-122" typeface="楷体"/>
                        </a:rPr>
                        <a:t>17</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228595" rIns="9525" tIns="9526" bIns="0" anchor="ctr"/>
                    <a:lstStyle/>
                    <a:p>
                      <a:pPr/>
                      <a:r>
                        <a:rPr lang="zh-CN" altLang="en-US" sz="1900" dirty="0" b="1">
                          <a:latin charset="-122" typeface="楷体"/>
                          <a:ea charset="-122" typeface="楷体"/>
                        </a:rPr>
                        <a:t>直接就业率</a:t>
                      </a:r>
                    </a:p>
                  </a:txBody>
                  <a:tcPr marL="228595" marR="9525" anchor="ctr">
                    <a:lnL w="12700">
                      <a:solidFill>
                        <a:srgbClr val="00cccc"/>
                      </a:solidFill>
                    </a:lnL>
                    <a:lnR w="12700">
                      <a:solidFill>
                        <a:srgbClr val="00cccc"/>
                      </a:solidFill>
                    </a:lnR>
                    <a:lnT w="12700">
                      <a:solidFill>
                        <a:srgbClr val="00cccc"/>
                      </a:solidFill>
                    </a:lnT>
                    <a:lnB w="12700">
                      <a:solidFill>
                        <a:srgbClr val="00cccc"/>
                      </a:solidFill>
                    </a:lnB>
                    <a:noFill/>
                  </a:tcPr>
                </a:tc>
              </a:tr>
              <a:tr h="452438">
                <a:tc>
                  <a:txBody>
                    <a:bodyPr lIns="9525" rIns="9525" tIns="9526" bIns="0" anchor="ctr"/>
                    <a:lstStyle/>
                    <a:p>
                      <a:pPr algn="ctr"/>
                      <a:r>
                        <a:rPr lang="en-US" altLang="zh-CN" sz="1900" dirty="0" b="1">
                          <a:latin charset="-122" typeface="楷体"/>
                          <a:ea charset="-122" typeface="楷体"/>
                        </a:rPr>
                        <a:t>8</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228595" rIns="9525" tIns="9526" bIns="0" anchor="ctr"/>
                    <a:lstStyle/>
                    <a:p>
                      <a:pPr/>
                      <a:r>
                        <a:rPr lang="zh-CN" altLang="en-US" sz="1900" dirty="0" b="1">
                          <a:latin charset="-122" typeface="楷体"/>
                          <a:ea charset="-122" typeface="楷体"/>
                        </a:rPr>
                        <a:t>课程开设结构</a:t>
                      </a:r>
                    </a:p>
                  </a:txBody>
                  <a:tcPr marL="22859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9525" rIns="9525" tIns="9526" bIns="0" anchor="ctr"/>
                    <a:lstStyle/>
                    <a:p>
                      <a:pPr algn="ctr"/>
                      <a:r>
                        <a:rPr lang="en-US" altLang="zh-CN" sz="1900" dirty="0" b="1">
                          <a:latin charset="-122" typeface="楷体"/>
                          <a:ea charset="-122" typeface="楷体"/>
                        </a:rPr>
                        <a:t>18</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228595" rIns="9525" tIns="9526" bIns="0" anchor="ctr"/>
                    <a:lstStyle/>
                    <a:p>
                      <a:pPr/>
                      <a:r>
                        <a:rPr lang="zh-CN" altLang="en-US" sz="1900" dirty="0" b="1">
                          <a:latin charset="-122" typeface="楷体"/>
                          <a:ea charset="-122" typeface="楷体"/>
                        </a:rPr>
                        <a:t>专业点学生分布</a:t>
                      </a:r>
                    </a:p>
                  </a:txBody>
                  <a:tcPr marL="228595" marR="9525" anchor="ctr">
                    <a:lnL w="12700">
                      <a:solidFill>
                        <a:srgbClr val="00cccc"/>
                      </a:solidFill>
                    </a:lnL>
                    <a:lnR w="12700">
                      <a:solidFill>
                        <a:srgbClr val="00cccc"/>
                      </a:solidFill>
                    </a:lnR>
                    <a:lnT w="12700">
                      <a:solidFill>
                        <a:srgbClr val="00cccc"/>
                      </a:solidFill>
                    </a:lnT>
                    <a:lnB w="12700">
                      <a:solidFill>
                        <a:srgbClr val="00cccc"/>
                      </a:solidFill>
                    </a:lnB>
                    <a:noFill/>
                  </a:tcPr>
                </a:tc>
              </a:tr>
              <a:tr h="454025">
                <a:tc>
                  <a:txBody>
                    <a:bodyPr lIns="9525" rIns="9525" tIns="9526" bIns="0" anchor="ctr"/>
                    <a:lstStyle/>
                    <a:p>
                      <a:pPr algn="ctr"/>
                      <a:r>
                        <a:rPr lang="en-US" altLang="zh-CN" sz="1900" dirty="0" b="1">
                          <a:latin charset="-122" typeface="楷体"/>
                          <a:ea charset="-122" typeface="楷体"/>
                        </a:rPr>
                        <a:t>9</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228595" rIns="9525" tIns="9526" bIns="0" anchor="ctr"/>
                    <a:lstStyle/>
                    <a:p>
                      <a:pPr/>
                      <a:r>
                        <a:rPr lang="zh-CN" altLang="en-US" sz="1900" dirty="0" b="1">
                          <a:latin charset="-122" typeface="楷体"/>
                          <a:ea charset="-122" typeface="楷体"/>
                        </a:rPr>
                        <a:t>年生均校外实训基地实习时间</a:t>
                      </a:r>
                    </a:p>
                  </a:txBody>
                  <a:tcPr marL="228595" marR="9525" anchor="ctr">
                    <a:lnL w="12700">
                      <a:solidFill>
                        <a:srgbClr val="00cccc"/>
                      </a:solidFill>
                    </a:lnL>
                    <a:lnR w="12700">
                      <a:solidFill>
                        <a:srgbClr val="00cccc"/>
                      </a:solidFill>
                    </a:lnR>
                    <a:lnT w="12700">
                      <a:solidFill>
                        <a:srgbClr val="00cccc"/>
                      </a:solidFill>
                    </a:lnT>
                    <a:lnB w="12700">
                      <a:solidFill>
                        <a:srgbClr val="00cccc"/>
                      </a:solidFill>
                    </a:lnB>
                    <a:noFill/>
                  </a:tcPr>
                </a:tc>
                <a:tc rowSpan="2">
                  <a:txBody>
                    <a:bodyPr lIns="9525" rIns="9525" tIns="9526" bIns="0" anchor="ctr"/>
                    <a:lstStyle/>
                    <a:p>
                      <a:pPr algn="ctr"/>
                      <a:r>
                        <a:rPr lang="en-US" altLang="zh-CN" sz="1900" dirty="0" b="1">
                          <a:latin charset="-122" typeface="楷体"/>
                          <a:ea charset="-122" typeface="楷体"/>
                        </a:rPr>
                        <a:t>19</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rowSpan="2">
                  <a:txBody>
                    <a:bodyPr lIns="9525" rIns="9525" tIns="9526" bIns="0" anchor="ctr"/>
                    <a:lstStyle/>
                    <a:p>
                      <a:pPr/>
                      <a:r>
                        <a:rPr lang="zh-CN" altLang="en-US" sz="1900" dirty="0" b="1">
                          <a:latin charset="-122" typeface="楷体"/>
                          <a:ea charset="-122" typeface="楷体"/>
                        </a:rPr>
                        <a:t>  专业与区域产业匹配度</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r>
              <a:tr h="452438">
                <a:tc>
                  <a:txBody>
                    <a:bodyPr lIns="9525" rIns="9525" tIns="9526" bIns="0" anchor="ctr"/>
                    <a:lstStyle/>
                    <a:p>
                      <a:pPr algn="ctr"/>
                      <a:r>
                        <a:rPr lang="en-US" altLang="zh-CN" sz="1900" dirty="0" b="1">
                          <a:latin charset="-122" typeface="楷体"/>
                          <a:ea charset="-122" typeface="楷体"/>
                        </a:rPr>
                        <a:t>10</a:t>
                      </a:r>
                    </a:p>
                  </a:txBody>
                  <a:tcPr marL="9525" marR="9525" anchor="ctr">
                    <a:lnL w="12700">
                      <a:solidFill>
                        <a:srgbClr val="00cccc"/>
                      </a:solidFill>
                    </a:lnL>
                    <a:lnR w="12700">
                      <a:solidFill>
                        <a:srgbClr val="00cccc"/>
                      </a:solidFill>
                    </a:lnR>
                    <a:lnT w="12700">
                      <a:solidFill>
                        <a:srgbClr val="00cccc"/>
                      </a:solidFill>
                    </a:lnT>
                    <a:lnB w="12700">
                      <a:solidFill>
                        <a:srgbClr val="00cccc"/>
                      </a:solidFill>
                    </a:lnB>
                    <a:noFill/>
                  </a:tcPr>
                </a:tc>
                <a:tc>
                  <a:txBody>
                    <a:bodyPr lIns="228595" rIns="9525" tIns="9526" bIns="0" anchor="ctr"/>
                    <a:lstStyle/>
                    <a:p>
                      <a:pPr/>
                      <a:r>
                        <a:rPr lang="zh-CN" altLang="en-US" sz="1900" dirty="0" b="1">
                          <a:latin charset="-122" typeface="楷体"/>
                          <a:ea charset="-122" typeface="楷体"/>
                        </a:rPr>
                        <a:t>企业订单学生所占比例</a:t>
                      </a:r>
                    </a:p>
                  </a:txBody>
                  <a:tcPr marL="228595" marR="9525" anchor="ctr">
                    <a:lnL w="12700">
                      <a:solidFill>
                        <a:srgbClr val="00cccc"/>
                      </a:solidFill>
                    </a:lnL>
                    <a:lnR w="12700">
                      <a:solidFill>
                        <a:srgbClr val="00cccc"/>
                      </a:solidFill>
                    </a:lnR>
                    <a:lnT w="12700">
                      <a:solidFill>
                        <a:srgbClr val="00cccc"/>
                      </a:solidFill>
                    </a:lnT>
                    <a:lnB w="12700">
                      <a:solidFill>
                        <a:srgbClr val="00cccc"/>
                      </a:solidFill>
                    </a:lnB>
                    <a:noFill/>
                  </a:tcPr>
                </a:tc>
                <a:tc vMerge="1"/>
                <a:tc vMerge="1"/>
              </a:tr>
            </a:tbl>
          </a:graphicData>
        </a:graphic>
      </p:graphicFrame>
    </p:spTree>
  </p:cSld>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36864" name=""/>
        <p:cNvGrpSpPr>
          <a:grpSpLocks/>
        </p:cNvGrpSpPr>
        <p:nvPr/>
      </p:nvGrpSpPr>
      <p:grpSpPr>
        <a:xfrm/>
      </p:grpSpPr>
      <p:sp>
        <p:nvSpPr>
          <p:cNvPr id="36866" name=""/>
          <p:cNvSpPr>
            <a:spLocks noGrp="1" noChangeAspect="0"/>
          </p:cNvSpPr>
          <p:nvPr>
            <p:ph type="body" sz="full" idx="4294967295"/>
          </p:nvPr>
        </p:nvSpPr>
        <p:spPr>
          <a:xfrm rot="0">
            <a:off x="395288" y="692150"/>
            <a:ext cx="8353424" cy="5832475"/>
          </a:xfrm>
          <a:ln/>
        </p:spPr>
        <p:txBody>
          <a:bodyPr wrap="square" lIns="91440" rIns="91440" tIns="45720" bIns="45720" anchor="t" anchorCtr="false"/>
          <a:lstStyle/>
          <a:p>
            <a:pPr/>
            <a:r>
              <a:rPr lang="zh-CN" altLang="zh-CN" sz="2800" dirty="0" b="1">
                <a:solidFill>
                  <a:srgbClr val="ffff00"/>
                </a:solidFill>
                <a:latin charset="-122" typeface="华文新魏"/>
                <a:ea charset="-122" typeface="华文新魏"/>
              </a:rPr>
              <a:t>办学经费主要来源</a:t>
            </a:r>
            <a:r>
              <a:rPr lang="zh-CN" altLang="en-US" sz="2800" dirty="0" b="1">
                <a:solidFill>
                  <a:srgbClr val="ffff00"/>
                </a:solidFill>
                <a:latin charset="-122" typeface="华文新魏"/>
                <a:ea charset="-122" typeface="华文新魏"/>
              </a:rPr>
              <a:t>（</a:t>
            </a:r>
            <a:r>
              <a:rPr lang="en-US" altLang="zh-CN" sz="2800" dirty="0" b="1">
                <a:solidFill>
                  <a:srgbClr val="ffff00"/>
                </a:solidFill>
                <a:latin charset="-122" typeface="华文新魏"/>
                <a:ea charset="-122" typeface="华文新魏"/>
              </a:rPr>
              <a:t> 1.4 </a:t>
            </a:r>
            <a:r>
              <a:rPr lang="zh-CN" altLang="en-US" sz="2800" dirty="0" b="1">
                <a:solidFill>
                  <a:srgbClr val="ffff00"/>
                </a:solidFill>
                <a:latin charset="-122" typeface="华文新魏"/>
                <a:ea charset="-122" typeface="华文新魏"/>
              </a:rPr>
              <a:t>）</a:t>
            </a:r>
            <a:r>
              <a:rPr lang="zh-CN" altLang="zh-CN" sz="2800" dirty="0" b="1">
                <a:solidFill>
                  <a:srgbClr val="ffff00"/>
                </a:solidFill>
                <a:latin charset="-122" typeface="华文新魏"/>
                <a:ea charset="-122" typeface="华文新魏"/>
              </a:rPr>
              <a:t>：</a:t>
            </a:r>
            <a:r>
              <a:rPr lang="zh-CN" altLang="zh-CN" sz="2800" dirty="0">
                <a:latin charset="-122" typeface="华文新魏"/>
                <a:ea charset="-122" typeface="华文新魏"/>
              </a:rPr>
              <a:t>院校每年办学经费投入主要来源，从“</a:t>
            </a:r>
            <a:r>
              <a:rPr lang="zh-CN" altLang="zh-CN" sz="2800" dirty="0">
                <a:solidFill>
                  <a:srgbClr val="ff0000"/>
                </a:solidFill>
                <a:latin charset="-122" typeface="华文新魏"/>
                <a:ea charset="-122" typeface="华文新魏"/>
              </a:rPr>
              <a:t>国家部委</a:t>
            </a:r>
            <a:r>
              <a:rPr lang="en-US" altLang="zh-CN" sz="2800" dirty="0">
                <a:solidFill>
                  <a:srgbClr val="ff0000"/>
                </a:solidFill>
                <a:latin charset="-122" typeface="华文新魏"/>
                <a:ea charset="-122" typeface="华文新魏"/>
              </a:rPr>
              <a:t>/</a:t>
            </a:r>
            <a:r>
              <a:rPr lang="zh-CN" altLang="zh-CN" sz="2800" dirty="0">
                <a:solidFill>
                  <a:srgbClr val="ff0000"/>
                </a:solidFill>
                <a:latin charset="-122" typeface="华文新魏"/>
                <a:ea charset="-122" typeface="华文新魏"/>
              </a:rPr>
              <a:t>省级政府</a:t>
            </a:r>
            <a:r>
              <a:rPr lang="en-US" altLang="zh-CN" sz="2800" dirty="0">
                <a:solidFill>
                  <a:srgbClr val="ff0000"/>
                </a:solidFill>
                <a:latin charset="-122" typeface="华文新魏"/>
                <a:ea charset="-122" typeface="华文新魏"/>
              </a:rPr>
              <a:t>/</a:t>
            </a:r>
            <a:r>
              <a:rPr lang="zh-CN" altLang="zh-CN" sz="2800" dirty="0">
                <a:solidFill>
                  <a:srgbClr val="ff0000"/>
                </a:solidFill>
                <a:latin charset="-122" typeface="华文新魏"/>
                <a:ea charset="-122" typeface="华文新魏"/>
              </a:rPr>
              <a:t>地市级政府</a:t>
            </a:r>
            <a:r>
              <a:rPr lang="en-US" altLang="zh-CN" sz="2800" dirty="0">
                <a:solidFill>
                  <a:srgbClr val="ff0000"/>
                </a:solidFill>
                <a:latin charset="-122" typeface="华文新魏"/>
                <a:ea charset="-122" typeface="华文新魏"/>
              </a:rPr>
              <a:t>/</a:t>
            </a:r>
            <a:r>
              <a:rPr lang="zh-CN" altLang="zh-CN" sz="2800" dirty="0">
                <a:solidFill>
                  <a:srgbClr val="ff0000"/>
                </a:solidFill>
                <a:latin charset="-122" typeface="华文新魏"/>
                <a:ea charset="-122" typeface="华文新魏"/>
              </a:rPr>
              <a:t>县级政府</a:t>
            </a:r>
            <a:r>
              <a:rPr lang="en-US" altLang="zh-CN" sz="2800" dirty="0">
                <a:solidFill>
                  <a:srgbClr val="ff0000"/>
                </a:solidFill>
                <a:latin charset="-122" typeface="华文新魏"/>
                <a:ea charset="-122" typeface="华文新魏"/>
              </a:rPr>
              <a:t>/</a:t>
            </a:r>
            <a:r>
              <a:rPr lang="zh-CN" altLang="zh-CN" sz="2800" dirty="0">
                <a:solidFill>
                  <a:srgbClr val="ff0000"/>
                </a:solidFill>
                <a:latin charset="-122" typeface="华文新魏"/>
                <a:ea charset="-122" typeface="华文新魏"/>
              </a:rPr>
              <a:t>行业或企业</a:t>
            </a:r>
            <a:r>
              <a:rPr lang="en-US" altLang="zh-CN" sz="2800" dirty="0">
                <a:solidFill>
                  <a:srgbClr val="ff0000"/>
                </a:solidFill>
                <a:latin charset="-122" typeface="华文新魏"/>
                <a:ea charset="-122" typeface="华文新魏"/>
              </a:rPr>
              <a:t>/</a:t>
            </a:r>
            <a:r>
              <a:rPr lang="zh-CN" altLang="zh-CN" sz="2800" dirty="0">
                <a:solidFill>
                  <a:srgbClr val="ff0000"/>
                </a:solidFill>
                <a:latin charset="-122" typeface="华文新魏"/>
                <a:ea charset="-122" typeface="华文新魏"/>
              </a:rPr>
              <a:t>其他</a:t>
            </a:r>
            <a:r>
              <a:rPr lang="zh-CN" altLang="zh-CN" sz="2800" dirty="0">
                <a:latin charset="-122" typeface="华文新魏"/>
                <a:ea charset="-122" typeface="华文新魏"/>
              </a:rPr>
              <a:t>”中选择一项。政府部门经费投入主要通过财政拨付，行业企业一般由企业、机构拨付或支付。</a:t>
            </a:r>
          </a:p>
          <a:p>
            <a:pPr/>
            <a:r>
              <a:rPr lang="zh-CN" altLang="zh-CN" sz="2800" dirty="0" b="1">
                <a:solidFill>
                  <a:srgbClr val="ffff00"/>
                </a:solidFill>
                <a:latin charset="-122" typeface="华文新魏"/>
                <a:ea charset="-122" typeface="华文新魏"/>
              </a:rPr>
              <a:t>事业收入</a:t>
            </a:r>
            <a:r>
              <a:rPr lang="zh-CN" altLang="en-US" sz="2800" dirty="0" b="1">
                <a:solidFill>
                  <a:srgbClr val="ffff00"/>
                </a:solidFill>
                <a:latin charset="-122" typeface="华文新魏"/>
                <a:ea charset="-122" typeface="华文新魏"/>
              </a:rPr>
              <a:t>（</a:t>
            </a:r>
            <a:r>
              <a:rPr lang="en-US" altLang="zh-CN" sz="2800" dirty="0" b="1">
                <a:solidFill>
                  <a:srgbClr val="ffff00"/>
                </a:solidFill>
                <a:latin charset="-122" typeface="华文新魏"/>
                <a:ea charset="-122" typeface="华文新魏"/>
              </a:rPr>
              <a:t> 1.12 </a:t>
            </a:r>
            <a:r>
              <a:rPr lang="zh-CN" altLang="en-US" sz="2800" dirty="0" b="1">
                <a:solidFill>
                  <a:srgbClr val="ffff00"/>
                </a:solidFill>
                <a:latin charset="-122" typeface="华文新魏"/>
                <a:ea charset="-122" typeface="华文新魏"/>
              </a:rPr>
              <a:t>）</a:t>
            </a:r>
            <a:r>
              <a:rPr lang="zh-CN" altLang="zh-CN" sz="2800" dirty="0" b="1">
                <a:solidFill>
                  <a:srgbClr val="ffff00"/>
                </a:solidFill>
                <a:latin charset="-122" typeface="华文新魏"/>
                <a:ea charset="-122" typeface="华文新魏"/>
              </a:rPr>
              <a:t>：</a:t>
            </a:r>
            <a:r>
              <a:rPr lang="zh-CN" altLang="zh-CN" sz="2800" dirty="0">
                <a:latin charset="-122" typeface="华文新魏"/>
                <a:ea charset="-122" typeface="华文新魏"/>
              </a:rPr>
              <a:t>是指学校和单位开展教学及其辅助活动依法取得的、经财政部门核准留用的资金，以及经财政专户核拨回的资金，</a:t>
            </a:r>
            <a:r>
              <a:rPr lang="zh-CN" altLang="zh-CN" sz="2800" dirty="0">
                <a:solidFill>
                  <a:srgbClr val="ff0000"/>
                </a:solidFill>
                <a:latin charset="-122" typeface="华文新魏"/>
                <a:ea charset="-122" typeface="华文新魏"/>
              </a:rPr>
              <a:t>包括教学事业收入和科研事业收入</a:t>
            </a:r>
            <a:r>
              <a:rPr lang="zh-CN" altLang="zh-CN" sz="2800" dirty="0">
                <a:latin charset="-122" typeface="华文新魏"/>
                <a:ea charset="-122" typeface="华文新魏"/>
              </a:rPr>
              <a:t>。</a:t>
            </a:r>
          </a:p>
          <a:p>
            <a:pPr/>
            <a:r>
              <a:rPr lang="zh-CN" altLang="zh-CN" sz="2800" dirty="0" b="1">
                <a:solidFill>
                  <a:srgbClr val="ffff00"/>
                </a:solidFill>
                <a:latin charset="-122" typeface="华文新魏"/>
                <a:ea charset="-122" typeface="华文新魏"/>
              </a:rPr>
              <a:t>其中，学杂费</a:t>
            </a:r>
            <a:r>
              <a:rPr lang="zh-CN" altLang="en-US" sz="2800" dirty="0" b="1">
                <a:solidFill>
                  <a:srgbClr val="ffff00"/>
                </a:solidFill>
                <a:latin charset="-122" typeface="华文新魏"/>
                <a:ea charset="-122" typeface="华文新魏"/>
              </a:rPr>
              <a:t>（</a:t>
            </a:r>
            <a:r>
              <a:rPr lang="en-US" altLang="zh-CN" sz="2800" dirty="0" b="1">
                <a:solidFill>
                  <a:srgbClr val="ffff00"/>
                </a:solidFill>
                <a:latin charset="-122" typeface="华文新魏"/>
                <a:ea charset="-122" typeface="华文新魏"/>
              </a:rPr>
              <a:t> 1.13 </a:t>
            </a:r>
            <a:r>
              <a:rPr lang="zh-CN" altLang="en-US" sz="2800" dirty="0" b="1">
                <a:solidFill>
                  <a:srgbClr val="ffff00"/>
                </a:solidFill>
                <a:latin charset="-122" typeface="华文新魏"/>
                <a:ea charset="-122" typeface="华文新魏"/>
              </a:rPr>
              <a:t>）</a:t>
            </a:r>
            <a:r>
              <a:rPr lang="zh-CN" altLang="zh-CN" sz="2800" dirty="0" b="1">
                <a:solidFill>
                  <a:srgbClr val="ffff00"/>
                </a:solidFill>
                <a:latin charset="-122" typeface="华文新魏"/>
                <a:ea charset="-122" typeface="华文新魏"/>
              </a:rPr>
              <a:t>：</a:t>
            </a:r>
            <a:r>
              <a:rPr lang="zh-CN" altLang="zh-CN" sz="2800" dirty="0">
                <a:latin charset="-122" typeface="华文新魏"/>
                <a:ea charset="-122" typeface="华文新魏"/>
              </a:rPr>
              <a:t>是指学生缴纳的学杂费（不包括学校收取的课本费和其他代收费项目）。</a:t>
            </a:r>
          </a:p>
          <a:p>
            <a:pPr/>
          </a:p>
          <a:p>
            <a:pPr/>
          </a:p>
        </p:txBody>
      </p:sp>
    </p:spTree>
  </p:cSl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37888" name=""/>
        <p:cNvGrpSpPr>
          <a:grpSpLocks/>
        </p:cNvGrpSpPr>
        <p:nvPr/>
      </p:nvGrpSpPr>
      <p:grpSpPr>
        <a:xfrm/>
      </p:grpSpPr>
      <p:sp>
        <p:nvSpPr>
          <p:cNvPr id="37890" name=""/>
          <p:cNvSpPr>
            <a:spLocks noGrp="1" noChangeAspect="0"/>
          </p:cNvSpPr>
          <p:nvPr>
            <p:ph type="body" sz="full" idx="4294967295"/>
          </p:nvPr>
        </p:nvSpPr>
        <p:spPr>
          <a:xfrm rot="0">
            <a:off x="395288" y="476250"/>
            <a:ext cx="8353424" cy="5832475"/>
          </a:xfrm>
          <a:ln/>
        </p:spPr>
        <p:txBody>
          <a:bodyPr wrap="square" lIns="91440" rIns="91440" tIns="45720" bIns="45720" anchor="t" anchorCtr="false"/>
          <a:lstStyle/>
          <a:p>
            <a:pPr/>
            <a:r>
              <a:rPr lang="zh-CN" altLang="zh-CN" sz="2800" dirty="0" b="1">
                <a:solidFill>
                  <a:srgbClr val="ffff00"/>
                </a:solidFill>
                <a:latin charset="-122" typeface="华文新魏"/>
                <a:ea charset="-122" typeface="华文新魏"/>
              </a:rPr>
              <a:t>公共财政预算教育经费</a:t>
            </a:r>
            <a:r>
              <a:rPr lang="zh-CN" altLang="en-US" sz="2800" dirty="0" b="1">
                <a:solidFill>
                  <a:srgbClr val="ffff00"/>
                </a:solidFill>
                <a:latin charset="-122" typeface="华文新魏"/>
                <a:ea charset="-122" typeface="华文新魏"/>
              </a:rPr>
              <a:t>（</a:t>
            </a:r>
            <a:r>
              <a:rPr lang="en-US" altLang="zh-CN" sz="2800" dirty="0" b="1">
                <a:solidFill>
                  <a:srgbClr val="ffff00"/>
                </a:solidFill>
                <a:latin charset="-122" typeface="华文新魏"/>
                <a:ea charset="-122" typeface="华文新魏"/>
              </a:rPr>
              <a:t> 1.15 </a:t>
            </a:r>
            <a:r>
              <a:rPr lang="zh-CN" altLang="en-US" sz="2800" dirty="0" b="1">
                <a:solidFill>
                  <a:srgbClr val="ffff00"/>
                </a:solidFill>
                <a:latin charset="-122" typeface="华文新魏"/>
                <a:ea charset="-122" typeface="华文新魏"/>
              </a:rPr>
              <a:t>）</a:t>
            </a:r>
            <a:r>
              <a:rPr lang="zh-CN" altLang="zh-CN" sz="2800" dirty="0" b="1">
                <a:solidFill>
                  <a:srgbClr val="ffff00"/>
                </a:solidFill>
                <a:latin charset="-122" typeface="华文新魏"/>
                <a:ea charset="-122" typeface="华文新魏"/>
              </a:rPr>
              <a:t>：</a:t>
            </a:r>
            <a:r>
              <a:rPr lang="zh-CN" altLang="zh-CN" sz="2800" dirty="0">
                <a:latin charset="-122" typeface="华文新魏"/>
                <a:ea charset="-122" typeface="华文新魏"/>
              </a:rPr>
              <a:t>是指中央、地方各级财政或上级主管部门在本年度内安排，列入国家预算支出科目的教育经费。含教育事业费拨款、科研拨款、基本建设拨款、其他拨款。</a:t>
            </a:r>
          </a:p>
          <a:p>
            <a:pPr/>
            <a:r>
              <a:rPr lang="zh-CN" altLang="zh-CN" sz="2800" dirty="0" b="1">
                <a:solidFill>
                  <a:srgbClr val="ffff00"/>
                </a:solidFill>
                <a:latin charset="-122" typeface="华文新魏"/>
                <a:ea charset="-122" typeface="华文新魏"/>
              </a:rPr>
              <a:t>教育费附加及地方教育附加</a:t>
            </a:r>
            <a:r>
              <a:rPr lang="zh-CN" altLang="en-US" sz="2800" dirty="0" b="1">
                <a:solidFill>
                  <a:srgbClr val="ffff00"/>
                </a:solidFill>
                <a:latin charset="-122" typeface="华文新魏"/>
                <a:ea charset="-122" typeface="华文新魏"/>
              </a:rPr>
              <a:t>（</a:t>
            </a:r>
            <a:r>
              <a:rPr lang="en-US" altLang="zh-CN" sz="2800" dirty="0" b="1">
                <a:solidFill>
                  <a:srgbClr val="ffff00"/>
                </a:solidFill>
                <a:latin charset="-122" typeface="华文新魏"/>
                <a:ea charset="-122" typeface="华文新魏"/>
              </a:rPr>
              <a:t> 1.16 </a:t>
            </a:r>
            <a:r>
              <a:rPr lang="zh-CN" altLang="en-US" sz="2800" dirty="0" b="1">
                <a:solidFill>
                  <a:srgbClr val="ffff00"/>
                </a:solidFill>
                <a:latin charset="-122" typeface="华文新魏"/>
                <a:ea charset="-122" typeface="华文新魏"/>
              </a:rPr>
              <a:t>） </a:t>
            </a:r>
            <a:r>
              <a:rPr lang="zh-CN" altLang="zh-CN" sz="2800" dirty="0" b="1">
                <a:solidFill>
                  <a:srgbClr val="ffff00"/>
                </a:solidFill>
                <a:latin charset="-122" typeface="华文新魏"/>
                <a:ea charset="-122" typeface="华文新魏"/>
              </a:rPr>
              <a:t>：</a:t>
            </a:r>
            <a:r>
              <a:rPr lang="zh-CN" altLang="zh-CN" sz="2800" dirty="0">
                <a:latin charset="-122" typeface="华文新魏"/>
                <a:ea charset="-122" typeface="华文新魏"/>
              </a:rPr>
              <a:t>教育费附加是指按照国家规定比例向缴纳增值税、营业税、消费税的单位和个人征收的教育费附加；地方教育附加是指地方各级政府根据《教育法》的有关规定，在征收教育附加以外，开征的用于教育的地方附加。</a:t>
            </a:r>
          </a:p>
          <a:p>
            <a:pPr/>
            <a:r>
              <a:rPr lang="zh-CN" altLang="zh-CN" sz="2800" dirty="0" b="1">
                <a:solidFill>
                  <a:srgbClr val="ffff00"/>
                </a:solidFill>
                <a:latin charset="-122" typeface="华文新魏"/>
                <a:ea charset="-122" typeface="华文新魏"/>
              </a:rPr>
              <a:t>企业办学中的企业拨款</a:t>
            </a:r>
            <a:r>
              <a:rPr lang="zh-CN" altLang="en-US" sz="2800" dirty="0" b="1">
                <a:solidFill>
                  <a:srgbClr val="ffff00"/>
                </a:solidFill>
                <a:latin charset="-122" typeface="华文新魏"/>
                <a:ea charset="-122" typeface="华文新魏"/>
              </a:rPr>
              <a:t>（</a:t>
            </a:r>
            <a:r>
              <a:rPr lang="en-US" altLang="zh-CN" sz="2800" dirty="0" b="1">
                <a:solidFill>
                  <a:srgbClr val="ffff00"/>
                </a:solidFill>
                <a:latin charset="-122" typeface="华文新魏"/>
                <a:ea charset="-122" typeface="华文新魏"/>
              </a:rPr>
              <a:t> 1.18 </a:t>
            </a:r>
            <a:r>
              <a:rPr lang="zh-CN" altLang="en-US" sz="2800" dirty="0" b="1">
                <a:solidFill>
                  <a:srgbClr val="ffff00"/>
                </a:solidFill>
                <a:latin charset="-122" typeface="华文新魏"/>
                <a:ea charset="-122" typeface="华文新魏"/>
              </a:rPr>
              <a:t>） </a:t>
            </a:r>
            <a:r>
              <a:rPr lang="zh-CN" altLang="zh-CN" sz="2800" dirty="0" b="1">
                <a:solidFill>
                  <a:srgbClr val="ffff00"/>
                </a:solidFill>
                <a:latin charset="-122" typeface="华文新魏"/>
                <a:ea charset="-122" typeface="华文新魏"/>
              </a:rPr>
              <a:t>：</a:t>
            </a:r>
            <a:r>
              <a:rPr lang="zh-CN" altLang="zh-CN" sz="2800" dirty="0">
                <a:latin charset="-122" typeface="华文新魏"/>
                <a:ea charset="-122" typeface="华文新魏"/>
              </a:rPr>
              <a:t>是指中央和地方所属企业在企业营业外资金列支或企业自有资金列支，并实际拨付所属学校的办学经费。</a:t>
            </a:r>
          </a:p>
          <a:p>
            <a:pPr/>
          </a:p>
        </p:txBody>
      </p:sp>
    </p:spTree>
  </p:cSld>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38912" name=""/>
        <p:cNvGrpSpPr>
          <a:grpSpLocks/>
        </p:cNvGrpSpPr>
        <p:nvPr/>
      </p:nvGrpSpPr>
      <p:grpSpPr>
        <a:xfrm/>
      </p:grpSpPr>
      <p:sp>
        <p:nvSpPr>
          <p:cNvPr id="38914" name=""/>
          <p:cNvSpPr>
            <a:spLocks noGrp="1" noChangeAspect="0"/>
          </p:cNvSpPr>
          <p:nvPr>
            <p:ph type="body" sz="full" idx="4294967295"/>
          </p:nvPr>
        </p:nvSpPr>
        <p:spPr>
          <a:xfrm rot="0">
            <a:off x="395288" y="765175"/>
            <a:ext cx="8353424" cy="5759450"/>
          </a:xfrm>
          <a:ln/>
        </p:spPr>
        <p:txBody>
          <a:bodyPr wrap="square" lIns="91440" rIns="91440" tIns="45720" bIns="45720" anchor="t" anchorCtr="false"/>
          <a:lstStyle/>
          <a:p>
            <a:pPr/>
            <a:r>
              <a:rPr lang="zh-CN" altLang="zh-CN" sz="2800" dirty="0" b="1">
                <a:solidFill>
                  <a:srgbClr val="ffff00"/>
                </a:solidFill>
                <a:latin charset="-122" typeface="华文新魏"/>
                <a:ea charset="-122" typeface="华文新魏"/>
              </a:rPr>
              <a:t>扶贫专项</a:t>
            </a:r>
            <a:r>
              <a:rPr lang="zh-CN" altLang="en-US" sz="2800" dirty="0" b="1">
                <a:solidFill>
                  <a:srgbClr val="ffff00"/>
                </a:solidFill>
                <a:latin charset="-122" typeface="华文新魏"/>
                <a:ea charset="-122" typeface="华文新魏"/>
              </a:rPr>
              <a:t>（</a:t>
            </a:r>
            <a:r>
              <a:rPr lang="en-US" altLang="zh-CN" sz="2800" dirty="0" b="1">
                <a:solidFill>
                  <a:srgbClr val="ffff00"/>
                </a:solidFill>
                <a:latin charset="-122" typeface="华文新魏"/>
                <a:ea charset="-122" typeface="华文新魏"/>
              </a:rPr>
              <a:t> 1.21 </a:t>
            </a:r>
            <a:r>
              <a:rPr lang="zh-CN" altLang="en-US" sz="2800" dirty="0" b="1">
                <a:solidFill>
                  <a:srgbClr val="ffff00"/>
                </a:solidFill>
                <a:latin charset="-122" typeface="华文新魏"/>
                <a:ea charset="-122" typeface="华文新魏"/>
              </a:rPr>
              <a:t>） </a:t>
            </a:r>
            <a:r>
              <a:rPr lang="zh-CN" altLang="zh-CN" sz="2800" dirty="0" b="1">
                <a:solidFill>
                  <a:srgbClr val="ffff00"/>
                </a:solidFill>
                <a:latin charset="-122" typeface="华文新魏"/>
                <a:ea charset="-122" typeface="华文新魏"/>
              </a:rPr>
              <a:t>：</a:t>
            </a:r>
            <a:r>
              <a:rPr lang="zh-CN" altLang="zh-CN" sz="2800" dirty="0">
                <a:latin charset="-122" typeface="华文新魏"/>
                <a:ea charset="-122" typeface="华文新魏"/>
              </a:rPr>
              <a:t>是指各级政府对贫困学生下拨的专用经费。</a:t>
            </a:r>
          </a:p>
          <a:p>
            <a:pPr/>
            <a:r>
              <a:rPr lang="zh-CN" altLang="zh-CN" sz="2800" dirty="0" b="1">
                <a:solidFill>
                  <a:srgbClr val="ffff00"/>
                </a:solidFill>
                <a:latin charset="-122" typeface="华文新魏"/>
                <a:ea charset="-122" typeface="华文新魏"/>
              </a:rPr>
              <a:t>社会人员培训</a:t>
            </a:r>
            <a:r>
              <a:rPr lang="zh-CN" altLang="en-US" sz="2800" dirty="0" b="1">
                <a:solidFill>
                  <a:srgbClr val="ffff00"/>
                </a:solidFill>
                <a:latin charset="-122" typeface="华文新魏"/>
                <a:ea charset="-122" typeface="华文新魏"/>
              </a:rPr>
              <a:t>（</a:t>
            </a:r>
            <a:r>
              <a:rPr lang="en-US" altLang="zh-CN" sz="2800" dirty="0" b="1">
                <a:solidFill>
                  <a:srgbClr val="ffff00"/>
                </a:solidFill>
                <a:latin charset="-122" typeface="华文新魏"/>
                <a:ea charset="-122" typeface="华文新魏"/>
              </a:rPr>
              <a:t> 1.22 </a:t>
            </a:r>
            <a:r>
              <a:rPr lang="zh-CN" altLang="en-US" sz="2800" dirty="0" b="1">
                <a:solidFill>
                  <a:srgbClr val="ffff00"/>
                </a:solidFill>
                <a:latin charset="-122" typeface="华文新魏"/>
                <a:ea charset="-122" typeface="华文新魏"/>
              </a:rPr>
              <a:t>） </a:t>
            </a:r>
            <a:r>
              <a:rPr lang="zh-CN" altLang="zh-CN" sz="2800" dirty="0" b="1">
                <a:solidFill>
                  <a:srgbClr val="ffff00"/>
                </a:solidFill>
                <a:latin charset="-122" typeface="华文新魏"/>
                <a:ea charset="-122" typeface="华文新魏"/>
              </a:rPr>
              <a:t>：</a:t>
            </a:r>
            <a:r>
              <a:rPr lang="zh-CN" altLang="zh-CN" sz="2800" dirty="0">
                <a:latin charset="-122" typeface="华文新魏"/>
                <a:ea charset="-122" typeface="华文新魏"/>
              </a:rPr>
              <a:t>是指学校承办各级政府委托的各类培训任务所取得的经费。</a:t>
            </a:r>
          </a:p>
          <a:p>
            <a:pPr/>
            <a:r>
              <a:rPr lang="zh-CN" altLang="zh-CN" sz="2800" dirty="0" b="1">
                <a:solidFill>
                  <a:srgbClr val="ffff00"/>
                </a:solidFill>
                <a:latin charset="-122" typeface="华文新魏"/>
                <a:ea charset="-122" typeface="华文新魏"/>
              </a:rPr>
              <a:t>社区服务</a:t>
            </a:r>
            <a:r>
              <a:rPr lang="zh-CN" altLang="en-US" sz="2800" dirty="0" b="1">
                <a:solidFill>
                  <a:srgbClr val="ffff00"/>
                </a:solidFill>
                <a:latin charset="-122" typeface="华文新魏"/>
                <a:ea charset="-122" typeface="华文新魏"/>
              </a:rPr>
              <a:t>（</a:t>
            </a:r>
            <a:r>
              <a:rPr lang="en-US" altLang="zh-CN" sz="2800" dirty="0" b="1">
                <a:solidFill>
                  <a:srgbClr val="ffff00"/>
                </a:solidFill>
                <a:latin charset="-122" typeface="华文新魏"/>
                <a:ea charset="-122" typeface="华文新魏"/>
              </a:rPr>
              <a:t> 1.23 </a:t>
            </a:r>
            <a:r>
              <a:rPr lang="zh-CN" altLang="en-US" sz="2800" dirty="0" b="1">
                <a:solidFill>
                  <a:srgbClr val="ffff00"/>
                </a:solidFill>
                <a:latin charset="-122" typeface="华文新魏"/>
                <a:ea charset="-122" typeface="华文新魏"/>
              </a:rPr>
              <a:t>） </a:t>
            </a:r>
            <a:r>
              <a:rPr lang="zh-CN" altLang="zh-CN" sz="2800" dirty="0" b="1">
                <a:solidFill>
                  <a:srgbClr val="ffff00"/>
                </a:solidFill>
                <a:latin charset="-122" typeface="华文新魏"/>
                <a:ea charset="-122" typeface="华文新魏"/>
              </a:rPr>
              <a:t>：</a:t>
            </a:r>
            <a:r>
              <a:rPr lang="zh-CN" altLang="zh-CN" sz="2800" dirty="0">
                <a:latin charset="-122" typeface="华文新魏"/>
                <a:ea charset="-122" typeface="华文新魏"/>
              </a:rPr>
              <a:t>是指学校为社区提供公共服务所取得的费用。</a:t>
            </a:r>
          </a:p>
          <a:p>
            <a:pPr/>
            <a:r>
              <a:rPr lang="zh-CN" altLang="zh-CN" sz="2800" dirty="0" b="1">
                <a:solidFill>
                  <a:srgbClr val="ffff00"/>
                </a:solidFill>
                <a:latin charset="-122" typeface="华文新魏"/>
                <a:ea charset="-122" typeface="华文新魏"/>
              </a:rPr>
              <a:t>技术交易</a:t>
            </a:r>
            <a:r>
              <a:rPr lang="zh-CN" altLang="en-US" sz="2800" dirty="0" b="1">
                <a:solidFill>
                  <a:srgbClr val="ffff00"/>
                </a:solidFill>
                <a:latin charset="-122" typeface="华文新魏"/>
                <a:ea charset="-122" typeface="华文新魏"/>
              </a:rPr>
              <a:t>（</a:t>
            </a:r>
            <a:r>
              <a:rPr lang="en-US" altLang="zh-CN" sz="2800" dirty="0" b="1">
                <a:solidFill>
                  <a:srgbClr val="ffff00"/>
                </a:solidFill>
                <a:latin charset="-122" typeface="华文新魏"/>
                <a:ea charset="-122" typeface="华文新魏"/>
              </a:rPr>
              <a:t> 1.24 </a:t>
            </a:r>
            <a:r>
              <a:rPr lang="zh-CN" altLang="en-US" sz="2800" dirty="0" b="1">
                <a:solidFill>
                  <a:srgbClr val="ffff00"/>
                </a:solidFill>
                <a:latin charset="-122" typeface="华文新魏"/>
                <a:ea charset="-122" typeface="华文新魏"/>
              </a:rPr>
              <a:t>） </a:t>
            </a:r>
            <a:r>
              <a:rPr lang="zh-CN" altLang="zh-CN" sz="2800" dirty="0" b="1">
                <a:solidFill>
                  <a:srgbClr val="ffff00"/>
                </a:solidFill>
                <a:latin charset="-122" typeface="华文新魏"/>
                <a:ea charset="-122" typeface="华文新魏"/>
              </a:rPr>
              <a:t>：</a:t>
            </a:r>
            <a:r>
              <a:rPr lang="zh-CN" altLang="zh-CN" sz="2800" dirty="0">
                <a:latin charset="-122" typeface="华文新魏"/>
                <a:ea charset="-122" typeface="华文新魏"/>
              </a:rPr>
              <a:t>是指政府购买院校的专利、技术转让、委托技术研发等费用。</a:t>
            </a:r>
          </a:p>
          <a:p>
            <a:pPr/>
            <a:r>
              <a:rPr lang="zh-CN" altLang="zh-CN" sz="2800" dirty="0" b="1">
                <a:solidFill>
                  <a:srgbClr val="ffff00"/>
                </a:solidFill>
                <a:latin charset="-122" typeface="华文新魏"/>
                <a:ea charset="-122" typeface="华文新魏"/>
              </a:rPr>
              <a:t>其他服务</a:t>
            </a:r>
            <a:r>
              <a:rPr lang="zh-CN" altLang="en-US" sz="2800" dirty="0" b="1">
                <a:solidFill>
                  <a:srgbClr val="ffff00"/>
                </a:solidFill>
                <a:latin charset="-122" typeface="华文新魏"/>
                <a:ea charset="-122" typeface="华文新魏"/>
              </a:rPr>
              <a:t>（</a:t>
            </a:r>
            <a:r>
              <a:rPr lang="en-US" altLang="zh-CN" sz="2800" dirty="0" b="1">
                <a:solidFill>
                  <a:srgbClr val="ffff00"/>
                </a:solidFill>
                <a:latin charset="-122" typeface="华文新魏"/>
                <a:ea charset="-122" typeface="华文新魏"/>
              </a:rPr>
              <a:t> 1.25 </a:t>
            </a:r>
            <a:r>
              <a:rPr lang="zh-CN" altLang="en-US" sz="2800" dirty="0" b="1">
                <a:solidFill>
                  <a:srgbClr val="ffff00"/>
                </a:solidFill>
                <a:latin charset="-122" typeface="华文新魏"/>
                <a:ea charset="-122" typeface="华文新魏"/>
              </a:rPr>
              <a:t>） </a:t>
            </a:r>
            <a:r>
              <a:rPr lang="zh-CN" altLang="zh-CN" sz="2800" dirty="0" b="1">
                <a:solidFill>
                  <a:srgbClr val="ffff00"/>
                </a:solidFill>
                <a:latin charset="-122" typeface="华文新魏"/>
                <a:ea charset="-122" typeface="华文新魏"/>
              </a:rPr>
              <a:t>：</a:t>
            </a:r>
            <a:r>
              <a:rPr lang="zh-CN" altLang="zh-CN" sz="2800" dirty="0">
                <a:latin charset="-122" typeface="华文新魏"/>
                <a:ea charset="-122" typeface="华文新魏"/>
              </a:rPr>
              <a:t>是指除上述内容以外的其他各类由政府购买的服务费用，例如行业调研、发展规划、编制报告等。</a:t>
            </a:r>
          </a:p>
        </p:txBody>
      </p:sp>
    </p:spTree>
  </p:cSld>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39936" name=""/>
        <p:cNvGrpSpPr>
          <a:grpSpLocks/>
        </p:cNvGrpSpPr>
        <p:nvPr/>
      </p:nvGrpSpPr>
      <p:grpSpPr>
        <a:xfrm/>
      </p:grpSpPr>
      <p:sp>
        <p:nvSpPr>
          <p:cNvPr id="39938" name=""/>
          <p:cNvSpPr>
            <a:spLocks noGrp="1" noChangeAspect="0"/>
          </p:cNvSpPr>
          <p:nvPr>
            <p:ph type="body" sz="full" idx="4294967295"/>
          </p:nvPr>
        </p:nvSpPr>
        <p:spPr>
          <a:xfrm rot="0">
            <a:off x="395288" y="571500"/>
            <a:ext cx="8353424" cy="5953125"/>
          </a:xfrm>
          <a:ln/>
        </p:spPr>
        <p:txBody>
          <a:bodyPr wrap="square" lIns="91440" rIns="91440" tIns="45720" bIns="45720" anchor="t" anchorCtr="false"/>
          <a:lstStyle/>
          <a:p>
            <a:pPr/>
            <a:r>
              <a:rPr lang="zh-CN" altLang="zh-CN" sz="2800" dirty="0" b="1">
                <a:solidFill>
                  <a:srgbClr val="ffff00"/>
                </a:solidFill>
                <a:latin charset="-122" typeface="华文新魏"/>
                <a:ea charset="-122" typeface="华文新魏"/>
              </a:rPr>
              <a:t>纵向科研</a:t>
            </a:r>
            <a:r>
              <a:rPr lang="zh-CN" altLang="en-US" sz="2800" dirty="0" b="1">
                <a:solidFill>
                  <a:srgbClr val="ffff00"/>
                </a:solidFill>
                <a:latin charset="-122" typeface="华文新魏"/>
                <a:ea charset="-122" typeface="华文新魏"/>
              </a:rPr>
              <a:t>（</a:t>
            </a:r>
            <a:r>
              <a:rPr lang="en-US" altLang="zh-CN" sz="2800" dirty="0" b="1">
                <a:solidFill>
                  <a:srgbClr val="ffff00"/>
                </a:solidFill>
                <a:latin charset="-122" typeface="华文新魏"/>
                <a:ea charset="-122" typeface="华文新魏"/>
              </a:rPr>
              <a:t> 1.26 </a:t>
            </a:r>
            <a:r>
              <a:rPr lang="zh-CN" altLang="en-US" sz="2800" dirty="0" b="1">
                <a:solidFill>
                  <a:srgbClr val="ffff00"/>
                </a:solidFill>
                <a:latin charset="-122" typeface="华文新魏"/>
                <a:ea charset="-122" typeface="华文新魏"/>
              </a:rPr>
              <a:t>） </a:t>
            </a:r>
            <a:r>
              <a:rPr lang="zh-CN" altLang="zh-CN" sz="2800" dirty="0" b="1">
                <a:solidFill>
                  <a:srgbClr val="ffff00"/>
                </a:solidFill>
                <a:latin charset="-122" typeface="华文新魏"/>
                <a:ea charset="-122" typeface="华文新魏"/>
              </a:rPr>
              <a:t>：</a:t>
            </a:r>
            <a:r>
              <a:rPr lang="zh-CN" altLang="zh-CN" sz="2800" dirty="0">
                <a:latin charset="-122" typeface="华文新魏"/>
                <a:ea charset="-122" typeface="华文新魏"/>
              </a:rPr>
              <a:t>是指通过承担</a:t>
            </a:r>
            <a:r>
              <a:rPr lang="en-US" altLang="zh-CN" sz="2800" dirty="0">
                <a:latin charset="-122" typeface="华文新魏"/>
                <a:ea charset="-122" typeface="华文新魏"/>
              </a:rPr>
              <a:t>国家</a:t>
            </a:r>
            <a:r>
              <a:rPr lang="zh-CN" altLang="zh-CN" sz="2800" dirty="0">
                <a:latin charset="-122" typeface="华文新魏"/>
                <a:ea charset="-122" typeface="华文新魏"/>
              </a:rPr>
              <a:t>、地方政府常设的</a:t>
            </a:r>
            <a:r>
              <a:rPr lang="en-US" altLang="zh-CN" sz="2800" dirty="0">
                <a:latin charset="-122" typeface="华文新魏"/>
                <a:ea charset="-122" typeface="华文新魏"/>
              </a:rPr>
              <a:t>计划项目</a:t>
            </a:r>
            <a:r>
              <a:rPr lang="zh-CN" altLang="zh-CN" sz="2800" dirty="0">
                <a:latin charset="-122" typeface="华文新魏"/>
                <a:ea charset="-122" typeface="华文新魏"/>
              </a:rPr>
              <a:t>或专项项目取得的科研项目经费。</a:t>
            </a:r>
          </a:p>
          <a:p>
            <a:pPr/>
            <a:r>
              <a:rPr lang="zh-CN" altLang="zh-CN" sz="2800" dirty="0" b="1">
                <a:solidFill>
                  <a:srgbClr val="ffff00"/>
                </a:solidFill>
                <a:latin charset="-122" typeface="华文新魏"/>
                <a:ea charset="-122" typeface="华文新魏"/>
              </a:rPr>
              <a:t>横向技术服务</a:t>
            </a:r>
            <a:r>
              <a:rPr lang="zh-CN" altLang="en-US" sz="2800" dirty="0" b="1">
                <a:solidFill>
                  <a:srgbClr val="ffff00"/>
                </a:solidFill>
                <a:latin charset="-122" typeface="华文新魏"/>
                <a:ea charset="-122" typeface="华文新魏"/>
              </a:rPr>
              <a:t>（</a:t>
            </a:r>
            <a:r>
              <a:rPr lang="en-US" altLang="zh-CN" sz="2800" dirty="0" b="1">
                <a:solidFill>
                  <a:srgbClr val="ffff00"/>
                </a:solidFill>
                <a:latin charset="-122" typeface="华文新魏"/>
                <a:ea charset="-122" typeface="华文新魏"/>
              </a:rPr>
              <a:t> 1.27 </a:t>
            </a:r>
            <a:r>
              <a:rPr lang="zh-CN" altLang="en-US" sz="2800" dirty="0" b="1">
                <a:solidFill>
                  <a:srgbClr val="ffff00"/>
                </a:solidFill>
                <a:latin charset="-122" typeface="华文新魏"/>
                <a:ea charset="-122" typeface="华文新魏"/>
              </a:rPr>
              <a:t>） </a:t>
            </a:r>
            <a:r>
              <a:rPr lang="zh-CN" altLang="zh-CN" sz="2800" dirty="0" b="1">
                <a:solidFill>
                  <a:srgbClr val="ffff00"/>
                </a:solidFill>
                <a:latin charset="-122" typeface="华文新魏"/>
                <a:ea charset="-122" typeface="华文新魏"/>
              </a:rPr>
              <a:t>：</a:t>
            </a:r>
            <a:r>
              <a:rPr lang="zh-CN" altLang="zh-CN" sz="2800" dirty="0">
                <a:latin charset="-122" typeface="华文新魏"/>
                <a:ea charset="-122" typeface="华文新魏"/>
              </a:rPr>
              <a:t>是指以学校名义与自然人、法人、其他组织签订的技术开发、技术服务、技术咨询、技术转让等技术合同所涉及的经费；国际科技合作项目中与境外企业、个人合作经费及科技捐赠项目经费。</a:t>
            </a:r>
          </a:p>
          <a:p>
            <a:pPr/>
            <a:r>
              <a:rPr lang="zh-CN" altLang="zh-CN" sz="2800" dirty="0" b="1">
                <a:solidFill>
                  <a:srgbClr val="ffff00"/>
                </a:solidFill>
                <a:latin charset="-122" typeface="华文新魏"/>
                <a:ea charset="-122" typeface="华文新魏"/>
              </a:rPr>
              <a:t>培训服务</a:t>
            </a:r>
            <a:r>
              <a:rPr lang="zh-CN" altLang="en-US" sz="2800" dirty="0" b="1">
                <a:solidFill>
                  <a:srgbClr val="ffff00"/>
                </a:solidFill>
                <a:latin charset="-122" typeface="华文新魏"/>
                <a:ea charset="-122" typeface="华文新魏"/>
              </a:rPr>
              <a:t>（</a:t>
            </a:r>
            <a:r>
              <a:rPr lang="en-US" altLang="zh-CN" sz="2800" dirty="0" b="1">
                <a:solidFill>
                  <a:srgbClr val="ffff00"/>
                </a:solidFill>
                <a:latin charset="-122" typeface="华文新魏"/>
                <a:ea charset="-122" typeface="华文新魏"/>
              </a:rPr>
              <a:t> 1.28 </a:t>
            </a:r>
            <a:r>
              <a:rPr lang="zh-CN" altLang="en-US" sz="2800" dirty="0" b="1">
                <a:solidFill>
                  <a:srgbClr val="ffff00"/>
                </a:solidFill>
                <a:latin charset="-122" typeface="华文新魏"/>
                <a:ea charset="-122" typeface="华文新魏"/>
              </a:rPr>
              <a:t>） </a:t>
            </a:r>
            <a:r>
              <a:rPr lang="zh-CN" altLang="zh-CN" sz="2800" dirty="0" b="1">
                <a:solidFill>
                  <a:srgbClr val="ffff00"/>
                </a:solidFill>
                <a:latin charset="-122" typeface="华文新魏"/>
                <a:ea charset="-122" typeface="华文新魏"/>
              </a:rPr>
              <a:t>：</a:t>
            </a:r>
            <a:r>
              <a:rPr lang="zh-CN" altLang="zh-CN" sz="2800" dirty="0">
                <a:latin charset="-122" typeface="华文新魏"/>
                <a:ea charset="-122" typeface="华文新魏"/>
              </a:rPr>
              <a:t>是指学校承担自然人、法人、其他组织委托的各类培训所获取的经费。</a:t>
            </a:r>
          </a:p>
          <a:p>
            <a:pPr/>
            <a:r>
              <a:rPr lang="zh-CN" altLang="zh-CN" sz="2800" dirty="0" b="1">
                <a:solidFill>
                  <a:srgbClr val="ffff00"/>
                </a:solidFill>
                <a:latin charset="-122" typeface="华文新魏"/>
                <a:ea charset="-122" typeface="华文新魏"/>
              </a:rPr>
              <a:t>技术交易</a:t>
            </a:r>
            <a:r>
              <a:rPr lang="zh-CN" altLang="en-US" sz="2800" dirty="0" b="1">
                <a:solidFill>
                  <a:srgbClr val="ffff00"/>
                </a:solidFill>
                <a:latin charset="-122" typeface="华文新魏"/>
                <a:ea charset="-122" typeface="华文新魏"/>
              </a:rPr>
              <a:t>（</a:t>
            </a:r>
            <a:r>
              <a:rPr lang="en-US" altLang="zh-CN" sz="2800" dirty="0" b="1">
                <a:solidFill>
                  <a:srgbClr val="ffff00"/>
                </a:solidFill>
                <a:latin charset="-122" typeface="华文新魏"/>
                <a:ea charset="-122" typeface="华文新魏"/>
              </a:rPr>
              <a:t> 1.29 </a:t>
            </a:r>
            <a:r>
              <a:rPr lang="zh-CN" altLang="en-US" sz="2800" dirty="0" b="1">
                <a:solidFill>
                  <a:srgbClr val="ffff00"/>
                </a:solidFill>
                <a:latin charset="-122" typeface="华文新魏"/>
                <a:ea charset="-122" typeface="华文新魏"/>
              </a:rPr>
              <a:t>） </a:t>
            </a:r>
            <a:r>
              <a:rPr lang="zh-CN" altLang="zh-CN" sz="2800" dirty="0" b="1">
                <a:solidFill>
                  <a:srgbClr val="ffff00"/>
                </a:solidFill>
                <a:latin charset="-122" typeface="华文新魏"/>
                <a:ea charset="-122" typeface="华文新魏"/>
              </a:rPr>
              <a:t>：</a:t>
            </a:r>
            <a:r>
              <a:rPr lang="zh-CN" altLang="zh-CN" sz="2800" dirty="0">
                <a:latin charset="-122" typeface="华文新魏"/>
                <a:ea charset="-122" typeface="华文新魏"/>
              </a:rPr>
              <a:t>指专利、技术转让、委托技术研发、技术成果购买费等。</a:t>
            </a:r>
          </a:p>
        </p:txBody>
      </p:sp>
    </p:spTree>
  </p:cSld>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40960" name=""/>
        <p:cNvGrpSpPr>
          <a:grpSpLocks/>
        </p:cNvGrpSpPr>
        <p:nvPr/>
      </p:nvGrpSpPr>
      <p:grpSpPr>
        <a:xfrm/>
      </p:grpSpPr>
      <p:sp>
        <p:nvSpPr>
          <p:cNvPr id="40962" name=""/>
          <p:cNvSpPr>
            <a:spLocks noGrp="1" noChangeAspect="0"/>
          </p:cNvSpPr>
          <p:nvPr>
            <p:ph type="body" sz="full" idx="4294967295"/>
          </p:nvPr>
        </p:nvSpPr>
        <p:spPr>
          <a:xfrm rot="0">
            <a:off x="395288" y="765175"/>
            <a:ext cx="8353424" cy="5759450"/>
          </a:xfrm>
          <a:ln/>
        </p:spPr>
        <p:txBody>
          <a:bodyPr wrap="square" lIns="91440" rIns="91440" tIns="45720" bIns="45720" anchor="t" anchorCtr="false"/>
          <a:lstStyle/>
          <a:p>
            <a:pPr/>
            <a:r>
              <a:rPr lang="zh-CN" altLang="zh-CN" sz="2800" dirty="0" b="1">
                <a:solidFill>
                  <a:srgbClr val="ffff00"/>
                </a:solidFill>
                <a:latin charset="-122" typeface="华文新魏"/>
                <a:ea charset="-122" typeface="华文新魏"/>
              </a:rPr>
              <a:t>中小微及基层就业数</a:t>
            </a:r>
            <a:r>
              <a:rPr lang="zh-CN" altLang="en-US" sz="2800" dirty="0" b="1">
                <a:solidFill>
                  <a:srgbClr val="ffff00"/>
                </a:solidFill>
                <a:latin charset="-122" typeface="华文新魏"/>
                <a:ea charset="-122" typeface="华文新魏"/>
              </a:rPr>
              <a:t>（</a:t>
            </a:r>
            <a:r>
              <a:rPr lang="en-US" altLang="zh-CN" sz="2800" dirty="0" b="1">
                <a:solidFill>
                  <a:srgbClr val="ffff00"/>
                </a:solidFill>
                <a:latin charset="-122" typeface="华文新魏"/>
                <a:ea charset="-122" typeface="华文新魏"/>
              </a:rPr>
              <a:t> 2.19 </a:t>
            </a:r>
            <a:r>
              <a:rPr lang="zh-CN" altLang="en-US" sz="2800" dirty="0" b="1">
                <a:solidFill>
                  <a:srgbClr val="ffff00"/>
                </a:solidFill>
                <a:latin charset="-122" typeface="华文新魏"/>
                <a:ea charset="-122" typeface="华文新魏"/>
              </a:rPr>
              <a:t>） </a:t>
            </a:r>
            <a:r>
              <a:rPr lang="zh-CN" altLang="zh-CN" sz="2800" dirty="0" b="1">
                <a:solidFill>
                  <a:srgbClr val="ffff00"/>
                </a:solidFill>
                <a:latin charset="-122" typeface="华文新魏"/>
                <a:ea charset="-122" typeface="华文新魏"/>
              </a:rPr>
              <a:t>：</a:t>
            </a:r>
            <a:r>
              <a:rPr lang="zh-CN" altLang="zh-CN" sz="2800" dirty="0">
                <a:latin charset="-122" typeface="华文新魏"/>
                <a:ea charset="-122" typeface="华文新魏"/>
              </a:rPr>
              <a:t>直接就业的学生中，到中小微企业就业的人数。</a:t>
            </a:r>
            <a:r>
              <a:rPr lang="zh-CN" altLang="zh-CN" sz="2800" dirty="0">
                <a:solidFill>
                  <a:srgbClr val="ff0000"/>
                </a:solidFill>
                <a:latin charset="-122" typeface="华文新魏"/>
                <a:ea charset="-122" typeface="华文新魏"/>
              </a:rPr>
              <a:t>中小微企业具体标准参见《关于印发中小企业划型标准规定的通知》</a:t>
            </a:r>
            <a:r>
              <a:rPr lang="zh-CN" altLang="zh-CN" sz="2800" dirty="0">
                <a:latin charset="-122" typeface="华文新魏"/>
                <a:ea charset="-122" typeface="华文新魏"/>
              </a:rPr>
              <a:t>（工信部联企业〔</a:t>
            </a:r>
            <a:r>
              <a:rPr lang="en-US" altLang="zh-CN" sz="2800" dirty="0">
                <a:latin charset="-122" typeface="华文新魏"/>
                <a:ea charset="-122" typeface="华文新魏"/>
              </a:rPr>
              <a:t>2011</a:t>
            </a:r>
            <a:r>
              <a:rPr lang="zh-CN" altLang="zh-CN" sz="2800" dirty="0">
                <a:latin charset="-122" typeface="华文新魏"/>
                <a:ea charset="-122" typeface="华文新魏"/>
              </a:rPr>
              <a:t>〕</a:t>
            </a:r>
            <a:r>
              <a:rPr lang="en-US" altLang="zh-CN" sz="2800" dirty="0">
                <a:latin charset="-122" typeface="华文新魏"/>
                <a:ea charset="-122" typeface="华文新魏"/>
              </a:rPr>
              <a:t>300</a:t>
            </a:r>
            <a:r>
              <a:rPr lang="zh-CN" altLang="zh-CN" sz="2800" dirty="0">
                <a:latin charset="-122" typeface="华文新魏"/>
                <a:ea charset="-122" typeface="华文新魏"/>
              </a:rPr>
              <a:t>号）。</a:t>
            </a:r>
          </a:p>
          <a:p>
            <a:pPr/>
            <a:r>
              <a:rPr lang="zh-CN" altLang="zh-CN" sz="2800" dirty="0" b="1">
                <a:solidFill>
                  <a:srgbClr val="ffff00"/>
                </a:solidFill>
                <a:latin charset="-122" typeface="华文新魏"/>
                <a:ea charset="-122" typeface="华文新魏"/>
              </a:rPr>
              <a:t>国家骨干企业就业数</a:t>
            </a:r>
            <a:r>
              <a:rPr lang="zh-CN" altLang="en-US" sz="2800" dirty="0" b="1">
                <a:solidFill>
                  <a:srgbClr val="ffff00"/>
                </a:solidFill>
                <a:latin charset="-122" typeface="华文新魏"/>
                <a:ea charset="-122" typeface="华文新魏"/>
              </a:rPr>
              <a:t>（</a:t>
            </a:r>
            <a:r>
              <a:rPr lang="en-US" altLang="zh-CN" sz="2800" dirty="0" b="1">
                <a:solidFill>
                  <a:srgbClr val="ffff00"/>
                </a:solidFill>
                <a:latin charset="-122" typeface="华文新魏"/>
                <a:ea charset="-122" typeface="华文新魏"/>
              </a:rPr>
              <a:t> 2.20 </a:t>
            </a:r>
            <a:r>
              <a:rPr lang="zh-CN" altLang="en-US" sz="2800" dirty="0" b="1">
                <a:solidFill>
                  <a:srgbClr val="ffff00"/>
                </a:solidFill>
                <a:latin charset="-122" typeface="华文新魏"/>
                <a:ea charset="-122" typeface="华文新魏"/>
              </a:rPr>
              <a:t>） </a:t>
            </a:r>
            <a:r>
              <a:rPr lang="zh-CN" altLang="zh-CN" sz="2800" dirty="0" b="1">
                <a:solidFill>
                  <a:srgbClr val="ffff00"/>
                </a:solidFill>
                <a:latin charset="-122" typeface="华文新魏"/>
                <a:ea charset="-122" typeface="华文新魏"/>
              </a:rPr>
              <a:t>：</a:t>
            </a:r>
            <a:r>
              <a:rPr lang="zh-CN" altLang="zh-CN" sz="2800" dirty="0">
                <a:latin charset="-122" typeface="华文新魏"/>
                <a:ea charset="-122" typeface="华文新魏"/>
              </a:rPr>
              <a:t>直接就业的学生中到国家骨干企业就业的毕业生数。</a:t>
            </a:r>
            <a:r>
              <a:rPr lang="zh-CN" altLang="zh-CN" sz="2800" dirty="0">
                <a:solidFill>
                  <a:srgbClr val="ff0000"/>
                </a:solidFill>
                <a:latin charset="-122" typeface="华文新魏"/>
                <a:ea charset="-122" typeface="华文新魏"/>
              </a:rPr>
              <a:t>国家骨干企业主要指中央企业和行业龙头企业。</a:t>
            </a:r>
          </a:p>
          <a:p>
            <a:pPr/>
            <a:r>
              <a:rPr lang="zh-CN" altLang="zh-CN" sz="2800" dirty="0" b="1">
                <a:solidFill>
                  <a:srgbClr val="ffff00"/>
                </a:solidFill>
                <a:latin charset="-122" typeface="华文新魏"/>
                <a:ea charset="-122" typeface="华文新魏"/>
              </a:rPr>
              <a:t>是否当地支柱产业相关专业</a:t>
            </a:r>
            <a:r>
              <a:rPr lang="zh-CN" altLang="en-US" sz="2800" dirty="0" b="1">
                <a:solidFill>
                  <a:srgbClr val="ffff00"/>
                </a:solidFill>
                <a:latin charset="-122" typeface="华文新魏"/>
                <a:ea charset="-122" typeface="华文新魏"/>
              </a:rPr>
              <a:t>（</a:t>
            </a:r>
            <a:r>
              <a:rPr lang="en-US" altLang="zh-CN" sz="2800" dirty="0" b="1">
                <a:solidFill>
                  <a:srgbClr val="ffff00"/>
                </a:solidFill>
                <a:latin charset="-122" typeface="华文新魏"/>
                <a:ea charset="-122" typeface="华文新魏"/>
              </a:rPr>
              <a:t> 3.3 </a:t>
            </a:r>
            <a:r>
              <a:rPr lang="zh-CN" altLang="en-US" sz="2800" dirty="0" b="1">
                <a:solidFill>
                  <a:srgbClr val="ffff00"/>
                </a:solidFill>
                <a:latin charset="-122" typeface="华文新魏"/>
                <a:ea charset="-122" typeface="华文新魏"/>
              </a:rPr>
              <a:t>） </a:t>
            </a:r>
            <a:r>
              <a:rPr lang="zh-CN" altLang="zh-CN" sz="2800" dirty="0" b="1">
                <a:solidFill>
                  <a:srgbClr val="ffff00"/>
                </a:solidFill>
                <a:latin charset="-122" typeface="华文新魏"/>
                <a:ea charset="-122" typeface="华文新魏"/>
              </a:rPr>
              <a:t>：</a:t>
            </a:r>
            <a:r>
              <a:rPr lang="zh-CN" altLang="zh-CN" sz="2800" dirty="0">
                <a:latin charset="-122" typeface="华文新魏"/>
                <a:ea charset="-122" typeface="华文新魏"/>
              </a:rPr>
              <a:t>支柱产业指</a:t>
            </a:r>
            <a:r>
              <a:rPr lang="en-US" altLang="zh-CN" sz="2800" dirty="0">
                <a:solidFill>
                  <a:srgbClr val="ff0000"/>
                </a:solidFill>
                <a:latin charset="-122" typeface="华文新魏"/>
                <a:ea charset="-122" typeface="华文新魏"/>
              </a:rPr>
              <a:t>2010</a:t>
            </a:r>
            <a:r>
              <a:rPr lang="zh-CN" altLang="zh-CN" sz="2800" dirty="0">
                <a:solidFill>
                  <a:srgbClr val="ff0000"/>
                </a:solidFill>
                <a:latin charset="-122" typeface="华文新魏"/>
                <a:ea charset="-122" typeface="华文新魏"/>
              </a:rPr>
              <a:t>年以来当地“政府工作报告”曾提到重点发展的产业</a:t>
            </a:r>
            <a:r>
              <a:rPr lang="zh-CN" altLang="zh-CN" sz="2800" dirty="0">
                <a:latin charset="-122" typeface="华文新魏"/>
                <a:ea charset="-122" typeface="华文新魏"/>
              </a:rPr>
              <a:t>。</a:t>
            </a:r>
          </a:p>
        </p:txBody>
      </p:sp>
    </p:spTree>
  </p:cSld>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41984" name=""/>
        <p:cNvGrpSpPr>
          <a:grpSpLocks/>
        </p:cNvGrpSpPr>
        <p:nvPr/>
      </p:nvGrpSpPr>
      <p:grpSpPr>
        <a:xfrm/>
      </p:grpSpPr>
      <p:sp>
        <p:nvSpPr>
          <p:cNvPr id="41986" name=""/>
          <p:cNvSpPr>
            <a:spLocks noGrp="1" noChangeAspect="0"/>
          </p:cNvSpPr>
          <p:nvPr>
            <p:ph type="body" sz="full" idx="4294967295"/>
          </p:nvPr>
        </p:nvSpPr>
        <p:spPr>
          <a:xfrm rot="0">
            <a:off x="395288" y="765175"/>
            <a:ext cx="8353424" cy="5759450"/>
          </a:xfrm>
          <a:ln/>
        </p:spPr>
        <p:txBody>
          <a:bodyPr wrap="square" lIns="91440" rIns="91440" tIns="45720" bIns="45720" anchor="t" anchorCtr="false"/>
          <a:lstStyle/>
          <a:p>
            <a:pPr/>
            <a:r>
              <a:rPr lang="zh-CN" altLang="zh-CN" sz="2800" dirty="0" b="1">
                <a:solidFill>
                  <a:srgbClr val="ffff00"/>
                </a:solidFill>
                <a:latin charset="-122" typeface="华文新魏"/>
                <a:ea charset="-122" typeface="华文新魏"/>
              </a:rPr>
              <a:t>本专业毕业生中直接就业数</a:t>
            </a:r>
            <a:r>
              <a:rPr lang="zh-CN" altLang="en-US" sz="2800" dirty="0" b="1">
                <a:solidFill>
                  <a:srgbClr val="ffff00"/>
                </a:solidFill>
                <a:latin charset="-122" typeface="华文新魏"/>
                <a:ea charset="-122" typeface="华文新魏"/>
              </a:rPr>
              <a:t>（</a:t>
            </a:r>
            <a:r>
              <a:rPr lang="en-US" altLang="zh-CN" sz="2800" dirty="0" b="1">
                <a:solidFill>
                  <a:srgbClr val="ffff00"/>
                </a:solidFill>
                <a:latin charset="-122" typeface="华文新魏"/>
                <a:ea charset="-122" typeface="华文新魏"/>
              </a:rPr>
              <a:t> 3.10 </a:t>
            </a:r>
            <a:r>
              <a:rPr lang="zh-CN" altLang="en-US" sz="2800" dirty="0" b="1">
                <a:solidFill>
                  <a:srgbClr val="ffff00"/>
                </a:solidFill>
                <a:latin charset="-122" typeface="华文新魏"/>
                <a:ea charset="-122" typeface="华文新魏"/>
              </a:rPr>
              <a:t>） </a:t>
            </a:r>
            <a:r>
              <a:rPr lang="zh-CN" altLang="zh-CN" sz="2800" dirty="0" b="1">
                <a:solidFill>
                  <a:srgbClr val="ffff00"/>
                </a:solidFill>
                <a:latin charset="-122" typeface="华文新魏"/>
                <a:ea charset="-122" typeface="华文新魏"/>
              </a:rPr>
              <a:t>：</a:t>
            </a:r>
            <a:r>
              <a:rPr lang="zh-CN" altLang="zh-CN" sz="2800" dirty="0">
                <a:latin charset="-122" typeface="华文新魏"/>
                <a:ea charset="-122" typeface="华文新魏"/>
              </a:rPr>
              <a:t>是指本专业直接上岗就业的毕业生总数（含创业），包括机关和企事业单位就业人数、合法从事个体经营人数、其他方式直接就业人数等。</a:t>
            </a:r>
            <a:r>
              <a:rPr lang="zh-CN" altLang="zh-CN" sz="2800" dirty="0">
                <a:solidFill>
                  <a:srgbClr val="ff0000"/>
                </a:solidFill>
                <a:latin charset="-122" typeface="华文新魏"/>
                <a:ea charset="-122" typeface="华文新魏"/>
              </a:rPr>
              <a:t>不包括升入各类高一级院校的毕业生。</a:t>
            </a:r>
            <a:r>
              <a:rPr lang="zh-CN" altLang="zh-CN" sz="2800" dirty="0">
                <a:latin charset="-122" typeface="华文新魏"/>
                <a:ea charset="-122" typeface="华文新魏"/>
              </a:rPr>
              <a:t>每年数据填写上年度</a:t>
            </a:r>
            <a:r>
              <a:rPr lang="en-US" altLang="zh-CN" sz="2800" dirty="0">
                <a:latin charset="-122" typeface="华文新魏"/>
                <a:ea charset="-122" typeface="华文新魏"/>
              </a:rPr>
              <a:t>9</a:t>
            </a:r>
            <a:r>
              <a:rPr lang="zh-CN" altLang="zh-CN" sz="2800" dirty="0">
                <a:latin charset="-122" typeface="华文新魏"/>
                <a:ea charset="-122" typeface="华文新魏"/>
              </a:rPr>
              <a:t>月</a:t>
            </a:r>
            <a:r>
              <a:rPr lang="en-US" altLang="zh-CN" sz="2800" dirty="0">
                <a:latin charset="-122" typeface="华文新魏"/>
                <a:ea charset="-122" typeface="华文新魏"/>
              </a:rPr>
              <a:t>1</a:t>
            </a:r>
            <a:r>
              <a:rPr lang="zh-CN" altLang="zh-CN" sz="2800" dirty="0">
                <a:latin charset="-122" typeface="华文新魏"/>
                <a:ea charset="-122" typeface="华文新魏"/>
              </a:rPr>
              <a:t>日至当年</a:t>
            </a:r>
            <a:r>
              <a:rPr lang="en-US" altLang="zh-CN" sz="2800" dirty="0">
                <a:latin charset="-122" typeface="华文新魏"/>
                <a:ea charset="-122" typeface="华文新魏"/>
              </a:rPr>
              <a:t>8</a:t>
            </a:r>
            <a:r>
              <a:rPr lang="zh-CN" altLang="zh-CN" sz="2800" dirty="0">
                <a:latin charset="-122" typeface="华文新魏"/>
                <a:ea charset="-122" typeface="华文新魏"/>
              </a:rPr>
              <a:t>月</a:t>
            </a:r>
            <a:r>
              <a:rPr lang="en-US" altLang="zh-CN" sz="2800" dirty="0">
                <a:latin charset="-122" typeface="华文新魏"/>
                <a:ea charset="-122" typeface="华文新魏"/>
              </a:rPr>
              <a:t>31</a:t>
            </a:r>
            <a:r>
              <a:rPr lang="zh-CN" altLang="zh-CN" sz="2800" dirty="0">
                <a:latin charset="-122" typeface="华文新魏"/>
                <a:ea charset="-122" typeface="华文新魏"/>
              </a:rPr>
              <a:t>日统计时期数。</a:t>
            </a:r>
          </a:p>
          <a:p>
            <a:pPr/>
            <a:r>
              <a:rPr lang="zh-CN" altLang="zh-CN" sz="2800" dirty="0" b="1">
                <a:solidFill>
                  <a:srgbClr val="ffff00"/>
                </a:solidFill>
                <a:latin charset="-122" typeface="华文新魏"/>
                <a:ea charset="-122" typeface="华文新魏"/>
              </a:rPr>
              <a:t>本专业毕业生中专业相关岗位就业数</a:t>
            </a:r>
            <a:r>
              <a:rPr lang="zh-CN" altLang="en-US" sz="2800" dirty="0" b="1">
                <a:solidFill>
                  <a:srgbClr val="ffff00"/>
                </a:solidFill>
                <a:latin charset="-122" typeface="华文新魏"/>
                <a:ea charset="-122" typeface="华文新魏"/>
              </a:rPr>
              <a:t>（</a:t>
            </a:r>
            <a:r>
              <a:rPr lang="en-US" altLang="zh-CN" sz="2800" dirty="0" b="1">
                <a:solidFill>
                  <a:srgbClr val="ffff00"/>
                </a:solidFill>
                <a:latin charset="-122" typeface="华文新魏"/>
                <a:ea charset="-122" typeface="华文新魏"/>
              </a:rPr>
              <a:t> 3.11 </a:t>
            </a:r>
            <a:r>
              <a:rPr lang="zh-CN" altLang="en-US" sz="2800" dirty="0" b="1">
                <a:solidFill>
                  <a:srgbClr val="ffff00"/>
                </a:solidFill>
                <a:latin charset="-122" typeface="华文新魏"/>
                <a:ea charset="-122" typeface="华文新魏"/>
              </a:rPr>
              <a:t>） </a:t>
            </a:r>
            <a:r>
              <a:rPr lang="zh-CN" altLang="zh-CN" sz="2800" dirty="0">
                <a:latin charset="-122" typeface="华文新魏"/>
                <a:ea charset="-122" typeface="华文新魏"/>
              </a:rPr>
              <a:t>：填写本专业直接就业毕业生中，</a:t>
            </a:r>
            <a:r>
              <a:rPr lang="zh-CN" altLang="zh-CN" sz="2800" dirty="0">
                <a:solidFill>
                  <a:srgbClr val="ff0000"/>
                </a:solidFill>
                <a:latin charset="-122" typeface="华文新魏"/>
                <a:ea charset="-122" typeface="华文新魏"/>
              </a:rPr>
              <a:t>从事的岗位工作与所学专业相关、同属专业大类的人数</a:t>
            </a:r>
            <a:r>
              <a:rPr lang="zh-CN" altLang="zh-CN" sz="2800" dirty="0">
                <a:latin charset="-122" typeface="华文新魏"/>
                <a:ea charset="-122" typeface="华文新魏"/>
              </a:rPr>
              <a:t>。小于直接就业数。</a:t>
            </a:r>
          </a:p>
        </p:txBody>
      </p:sp>
    </p:spTree>
  </p:cSld>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43008" name=""/>
        <p:cNvGrpSpPr>
          <a:grpSpLocks/>
        </p:cNvGrpSpPr>
        <p:nvPr/>
      </p:nvGrpSpPr>
      <p:grpSpPr>
        <a:xfrm/>
      </p:grpSpPr>
      <p:sp>
        <p:nvSpPr>
          <p:cNvPr id="43010" name=""/>
          <p:cNvSpPr>
            <a:spLocks noGrp="1" noChangeAspect="0"/>
          </p:cNvSpPr>
          <p:nvPr>
            <p:ph type="body" sz="full" idx="4294967295"/>
          </p:nvPr>
        </p:nvSpPr>
        <p:spPr>
          <a:xfrm rot="0">
            <a:off x="395288" y="571500"/>
            <a:ext cx="8353424" cy="5953125"/>
          </a:xfrm>
          <a:ln/>
        </p:spPr>
        <p:txBody>
          <a:bodyPr wrap="square" lIns="91440" rIns="91440" tIns="45720" bIns="45720" anchor="t" anchorCtr="false"/>
          <a:lstStyle/>
          <a:p>
            <a:pPr>
              <a:spcBef>
                <a:spcPts val="600"/>
              </a:spcBef>
              <a:spcAft>
                <a:spcPts val="600"/>
              </a:spcAft>
              <a:buNone/>
            </a:pPr>
            <a:r>
              <a:rPr lang="zh-CN" altLang="en-US" sz="3600" dirty="0" b="1">
                <a:solidFill>
                  <a:srgbClr val="ffff00"/>
                </a:solidFill>
                <a:latin charset="-122" typeface="华文新魏"/>
                <a:ea charset="-122" typeface="华文新魏"/>
              </a:rPr>
              <a:t>（四）</a:t>
            </a:r>
            <a:r>
              <a:rPr lang="zh-CN" altLang="en-US" sz="3600" dirty="0" b="1">
                <a:solidFill>
                  <a:srgbClr val="ffff00"/>
                </a:solidFill>
                <a:latin charset="-122" typeface="华文新魏"/>
                <a:ea charset="-122" typeface="华文新魏"/>
              </a:rPr>
              <a:t>三份问卷</a:t>
            </a:r>
            <a:r>
              <a:rPr lang="zh-CN" altLang="en-US" sz="3600" dirty="0" b="1">
                <a:solidFill>
                  <a:srgbClr val="ffff00"/>
                </a:solidFill>
                <a:latin charset="-122" typeface="华文新魏"/>
                <a:ea charset="-122" typeface="华文新魏"/>
              </a:rPr>
              <a:t>填答</a:t>
            </a:r>
          </a:p>
          <a:p>
            <a:pPr>
              <a:spcBef>
                <a:spcPts val="600"/>
              </a:spcBef>
              <a:spcAft>
                <a:spcPts val="600"/>
              </a:spcAft>
            </a:pPr>
            <a:r>
              <a:rPr lang="zh-CN" altLang="en-US" sz="2800" dirty="0">
                <a:latin charset="-122" typeface="华文新魏"/>
                <a:ea charset="-122" typeface="华文新魏"/>
              </a:rPr>
              <a:t>每个高职院校有</a:t>
            </a:r>
            <a:r>
              <a:rPr lang="en-US" altLang="zh-CN" sz="2800" dirty="0">
                <a:solidFill>
                  <a:srgbClr val="ffff00"/>
                </a:solidFill>
                <a:latin charset="-122" typeface="华文新魏"/>
                <a:ea charset="-122" typeface="华文新魏"/>
              </a:rPr>
              <a:t>56</a:t>
            </a:r>
            <a:r>
              <a:rPr lang="zh-CN" altLang="en-US" sz="2800" dirty="0">
                <a:solidFill>
                  <a:srgbClr val="ffff00"/>
                </a:solidFill>
                <a:latin charset="-122" typeface="华文新魏"/>
                <a:ea charset="-122" typeface="华文新魏"/>
              </a:rPr>
              <a:t>个问卷填答账号</a:t>
            </a:r>
            <a:r>
              <a:rPr lang="zh-CN" altLang="en-US" sz="2800" dirty="0">
                <a:latin charset="-122" typeface="华文新魏"/>
                <a:ea charset="-122" typeface="华文新魏"/>
              </a:rPr>
              <a:t>，</a:t>
            </a:r>
            <a:r>
              <a:rPr lang="en-US" altLang="zh-CN" sz="2800" dirty="0">
                <a:latin charset="-122" typeface="华文新魏"/>
                <a:ea charset="-122" typeface="华文新魏"/>
              </a:rPr>
              <a:t>50</a:t>
            </a:r>
            <a:r>
              <a:rPr lang="zh-CN" altLang="en-US" sz="2800" dirty="0">
                <a:latin charset="-122" typeface="华文新魏"/>
                <a:ea charset="-122" typeface="华文新魏"/>
              </a:rPr>
              <a:t>个学生</a:t>
            </a:r>
            <a:r>
              <a:rPr lang="zh-CN" altLang="en-US" sz="2800" dirty="0">
                <a:latin charset="-122" typeface="华文新魏"/>
                <a:ea charset="-122" typeface="华文新魏"/>
              </a:rPr>
              <a:t>账号、</a:t>
            </a:r>
            <a:r>
              <a:rPr lang="en-US" altLang="zh-CN" sz="2800" dirty="0">
                <a:latin charset="-122" typeface="华文新魏"/>
                <a:ea charset="-122" typeface="华文新魏"/>
              </a:rPr>
              <a:t>5</a:t>
            </a:r>
            <a:r>
              <a:rPr lang="zh-CN" altLang="en-US" sz="2800" dirty="0">
                <a:latin charset="-122" typeface="华文新魏"/>
                <a:ea charset="-122" typeface="华文新魏"/>
              </a:rPr>
              <a:t>个教师账号，</a:t>
            </a:r>
            <a:r>
              <a:rPr lang="en-US" altLang="zh-CN" sz="2800" dirty="0">
                <a:latin charset="-122" typeface="华文新魏"/>
                <a:ea charset="-122" typeface="华文新魏"/>
              </a:rPr>
              <a:t>1</a:t>
            </a:r>
            <a:r>
              <a:rPr lang="zh-CN" altLang="en-US" sz="2800" dirty="0">
                <a:latin charset="-122" typeface="华文新魏"/>
                <a:ea charset="-122" typeface="华文新魏"/>
              </a:rPr>
              <a:t>个校长</a:t>
            </a:r>
            <a:r>
              <a:rPr lang="zh-CN" altLang="en-US" sz="2800" dirty="0">
                <a:latin charset="-122" typeface="华文新魏"/>
                <a:ea charset="-122" typeface="华文新魏"/>
              </a:rPr>
              <a:t>账号。</a:t>
            </a:r>
          </a:p>
          <a:p>
            <a:pPr>
              <a:spcBef>
                <a:spcPts val="600"/>
              </a:spcBef>
              <a:spcAft>
                <a:spcPts val="600"/>
              </a:spcAft>
            </a:pPr>
            <a:r>
              <a:rPr lang="zh-CN" altLang="zh-CN" sz="2800" dirty="0">
                <a:solidFill>
                  <a:srgbClr val="ffff00"/>
                </a:solidFill>
                <a:latin charset="-122" typeface="华文新魏"/>
                <a:ea charset="-122" typeface="华文新魏"/>
              </a:rPr>
              <a:t>学生问卷：</a:t>
            </a:r>
            <a:r>
              <a:rPr lang="zh-CN" altLang="en-US" sz="2800" dirty="0">
                <a:latin charset="-122" typeface="华文新魏"/>
                <a:ea charset="-122" typeface="华文新魏"/>
              </a:rPr>
              <a:t>具体方法同中职。</a:t>
            </a:r>
          </a:p>
          <a:p>
            <a:pPr>
              <a:spcBef>
                <a:spcPts val="600"/>
              </a:spcBef>
              <a:spcAft>
                <a:spcPts val="600"/>
              </a:spcAft>
            </a:pPr>
            <a:r>
              <a:rPr lang="zh-CN" altLang="zh-CN" sz="2800" dirty="0">
                <a:solidFill>
                  <a:srgbClr val="ffff00"/>
                </a:solidFill>
                <a:latin charset="-122" typeface="华文新魏"/>
                <a:ea charset="-122" typeface="华文新魏"/>
              </a:rPr>
              <a:t>校长问卷：</a:t>
            </a:r>
            <a:r>
              <a:rPr lang="zh-CN" altLang="en-US" sz="2800" dirty="0">
                <a:latin charset="-122" typeface="华文新魏"/>
                <a:ea charset="-122" typeface="华文新魏"/>
              </a:rPr>
              <a:t>具体方法同中职。</a:t>
            </a:r>
          </a:p>
          <a:p>
            <a:pPr>
              <a:spcBef>
                <a:spcPts val="600"/>
              </a:spcBef>
              <a:spcAft>
                <a:spcPts val="600"/>
              </a:spcAft>
            </a:pPr>
            <a:r>
              <a:rPr lang="zh-CN" altLang="zh-CN" sz="2800" dirty="0">
                <a:solidFill>
                  <a:srgbClr val="ffff00"/>
                </a:solidFill>
                <a:latin charset="-122" typeface="华文新魏"/>
                <a:ea charset="-122" typeface="华文新魏"/>
              </a:rPr>
              <a:t>高职教师问卷：</a:t>
            </a:r>
            <a:r>
              <a:rPr lang="zh-CN" altLang="zh-CN" sz="2800" dirty="0">
                <a:latin charset="-122" typeface="华文新魏"/>
                <a:ea charset="-122" typeface="华文新魏"/>
              </a:rPr>
              <a:t>选取</a:t>
            </a:r>
            <a:r>
              <a:rPr lang="en-US" altLang="zh-CN" sz="2800" dirty="0">
                <a:solidFill>
                  <a:srgbClr val="ff0000"/>
                </a:solidFill>
                <a:latin charset="-122" typeface="华文新魏"/>
                <a:ea charset="-122" typeface="华文新魏"/>
              </a:rPr>
              <a:t>2015</a:t>
            </a:r>
            <a:r>
              <a:rPr lang="zh-CN" altLang="en-US" sz="2800" dirty="0">
                <a:solidFill>
                  <a:srgbClr val="ff0000"/>
                </a:solidFill>
                <a:latin charset="-122" typeface="华文新魏"/>
                <a:ea charset="-122" typeface="华文新魏"/>
              </a:rPr>
              <a:t>年</a:t>
            </a:r>
            <a:r>
              <a:rPr lang="zh-CN" altLang="zh-CN" sz="2800" dirty="0">
                <a:solidFill>
                  <a:srgbClr val="ff0000"/>
                </a:solidFill>
                <a:latin charset="-122" typeface="华文新魏"/>
                <a:ea charset="-122" typeface="华文新魏"/>
              </a:rPr>
              <a:t>招生</a:t>
            </a:r>
            <a:r>
              <a:rPr lang="zh-CN" altLang="zh-CN" sz="2800" dirty="0">
                <a:solidFill>
                  <a:srgbClr val="ff0000"/>
                </a:solidFill>
                <a:latin charset="-122" typeface="华文新魏"/>
                <a:ea charset="-122" typeface="华文新魏"/>
              </a:rPr>
              <a:t>数最多的</a:t>
            </a:r>
            <a:r>
              <a:rPr lang="en-US" altLang="zh-CN" sz="2800" dirty="0">
                <a:solidFill>
                  <a:srgbClr val="ff0000"/>
                </a:solidFill>
                <a:latin charset="-122" typeface="华文新魏"/>
                <a:ea charset="-122" typeface="华文新魏"/>
              </a:rPr>
              <a:t>5</a:t>
            </a:r>
            <a:r>
              <a:rPr lang="zh-CN" altLang="zh-CN" sz="2800" dirty="0">
                <a:solidFill>
                  <a:srgbClr val="ff0000"/>
                </a:solidFill>
                <a:latin charset="-122" typeface="华文新魏"/>
                <a:ea charset="-122" typeface="华文新魏"/>
              </a:rPr>
              <a:t>个专业的专业主任（不足</a:t>
            </a:r>
            <a:r>
              <a:rPr lang="en-US" altLang="zh-CN" sz="2800" dirty="0">
                <a:solidFill>
                  <a:srgbClr val="ff0000"/>
                </a:solidFill>
                <a:latin charset="-122" typeface="华文新魏"/>
                <a:ea charset="-122" typeface="华文新魏"/>
              </a:rPr>
              <a:t>5</a:t>
            </a:r>
            <a:r>
              <a:rPr lang="zh-CN" altLang="zh-CN" sz="2800" dirty="0">
                <a:solidFill>
                  <a:srgbClr val="ff0000"/>
                </a:solidFill>
                <a:latin charset="-122" typeface="华文新魏"/>
                <a:ea charset="-122" typeface="华文新魏"/>
              </a:rPr>
              <a:t>个专业的，则全部选取），</a:t>
            </a:r>
            <a:r>
              <a:rPr lang="zh-CN" altLang="zh-CN" sz="2800" dirty="0">
                <a:latin charset="-122" typeface="华文新魏"/>
                <a:ea charset="-122" typeface="华文新魏"/>
              </a:rPr>
              <a:t>发给网址、用户名和密码，专业主任登录并按要求完成《高职教师问卷》的填报。</a:t>
            </a:r>
          </a:p>
        </p:txBody>
      </p:sp>
    </p:spTree>
  </p:cSld>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44032" name=""/>
        <p:cNvGrpSpPr>
          <a:grpSpLocks/>
        </p:cNvGrpSpPr>
        <p:nvPr/>
      </p:nvGrpSpPr>
      <p:grpSpPr>
        <a:xfrm/>
      </p:grpSpPr>
      <p:sp>
        <p:nvSpPr>
          <p:cNvPr id="44034" name=""/>
          <p:cNvSpPr>
            <a:spLocks noGrp="1" noChangeAspect="0"/>
          </p:cNvSpPr>
          <p:nvPr>
            <p:ph type="title" sz="full" idx="4294967295"/>
          </p:nvPr>
        </p:nvSpPr>
        <p:spPr>
          <a:xfrm rot="0">
            <a:off x="685800" y="228600"/>
            <a:ext cx="7772400" cy="1219200"/>
          </a:xfrm>
          <a:ln/>
        </p:spPr>
        <p:txBody>
          <a:bodyPr wrap="square" lIns="92075" rIns="92075" tIns="46038" bIns="46038" anchor="ctr"/>
          <a:lstStyle/>
          <a:p>
            <a:pPr/>
            <a:r>
              <a:rPr lang="zh-CN" altLang="en-US" sz="3600" dirty="0" b="1">
                <a:latin charset="-122" typeface="华文新魏"/>
                <a:ea charset="-122" typeface="华文新魏"/>
              </a:rPr>
              <a:t>五、“试测”体会与相关说明</a:t>
            </a:r>
          </a:p>
        </p:txBody>
      </p:sp>
      <p:sp>
        <p:nvSpPr>
          <p:cNvPr id="44035" name=""/>
          <p:cNvSpPr>
            <a:spLocks noGrp="1" noChangeAspect="0"/>
          </p:cNvSpPr>
          <p:nvPr>
            <p:ph type="obj" sz="full" idx="4294967295"/>
          </p:nvPr>
        </p:nvSpPr>
        <p:spPr>
          <a:xfrm rot="0">
            <a:off x="685800" y="1214438"/>
            <a:ext cx="7772400" cy="4881562"/>
          </a:xfrm>
          <a:ln/>
        </p:spPr>
        <p:txBody>
          <a:bodyPr wrap="square" lIns="91440" rIns="91440" tIns="45720" bIns="45720" anchor="t" anchorCtr="false"/>
          <a:lstStyle/>
          <a:p>
            <a:pPr>
              <a:buNone/>
            </a:pPr>
            <a:r>
              <a:rPr lang="zh-CN" altLang="en-US" dirty="0" b="1">
                <a:solidFill>
                  <a:srgbClr val="ffff00"/>
                </a:solidFill>
                <a:latin charset="-122" typeface="华文新魏"/>
                <a:ea charset="-122" typeface="华文新魏"/>
              </a:rPr>
              <a:t>（一）主要体会</a:t>
            </a:r>
          </a:p>
          <a:p>
            <a:pPr>
              <a:buNone/>
            </a:pPr>
            <a:r>
              <a:rPr lang="en-US" altLang="zh-CN" dirty="0">
                <a:latin charset="-122" typeface="华文新魏"/>
                <a:ea charset="-122" typeface="华文新魏"/>
              </a:rPr>
              <a:t>1</a:t>
            </a:r>
            <a:r>
              <a:rPr lang="zh-CN" altLang="en-US" dirty="0">
                <a:latin charset="-122" typeface="华文新魏"/>
                <a:ea charset="-122" typeface="华文新魏"/>
              </a:rPr>
              <a:t>、提高认识是基础，学校理解本次评估，积极认真参与；</a:t>
            </a:r>
          </a:p>
          <a:p>
            <a:pPr>
              <a:buNone/>
            </a:pPr>
            <a:r>
              <a:rPr lang="en-US" altLang="zh-CN" dirty="0">
                <a:latin charset="-122" typeface="华文新魏"/>
                <a:ea charset="-122" typeface="华文新魏"/>
              </a:rPr>
              <a:t>2</a:t>
            </a:r>
            <a:r>
              <a:rPr lang="zh-CN" altLang="en-US" dirty="0">
                <a:latin charset="-122" typeface="华文新魏"/>
                <a:ea charset="-122" typeface="华文新魏"/>
              </a:rPr>
              <a:t>、加强领导是保障，强化统筹协调工作；</a:t>
            </a:r>
          </a:p>
          <a:p>
            <a:pPr>
              <a:buNone/>
            </a:pPr>
            <a:r>
              <a:rPr lang="en-US" altLang="zh-CN" dirty="0">
                <a:latin charset="-122" typeface="华文新魏"/>
                <a:ea charset="-122" typeface="华文新魏"/>
              </a:rPr>
              <a:t>3</a:t>
            </a:r>
            <a:r>
              <a:rPr lang="zh-CN" altLang="en-US" dirty="0">
                <a:latin charset="-122" typeface="华文新魏"/>
                <a:ea charset="-122" typeface="华文新魏"/>
              </a:rPr>
              <a:t>、采取措施是成效，帮助学校解决数据采集遇到问题；例如，及时开展辅导；面对部分学校缺乏参与评估的经历经验，建立省级咨询微信群，有经验的老师在群里及时解决问题，督促数据采集进度等。</a:t>
            </a:r>
          </a:p>
        </p:txBody>
      </p:sp>
      <p:sp>
        <p:nvSpPr>
          <p:cNvPr id="44036" name=""/>
          <p:cNvSpPr>
            <a:spLocks noGrp="1" noChangeAspect="0"/>
          </p:cNvSpPr>
          <p:nvPr/>
        </p:nvSpPr>
        <p:spPr>
          <a:xfrm>
            <a:off x="685800" y="6248400"/>
            <a:ext cx="1905000" cy="457200"/>
          </a:xfrm>
          <a:prstGeom prst="rect">
            <a:avLst/>
          </a:prstGeom>
          <a:noFill/>
          <a:ln>
            <a:noFill/>
          </a:ln>
        </p:spPr>
        <p:txBody>
          <a:bodyPr/>
          <a:lstStyle>
            <a:lvl1pPr indent="-342900" algn="l" fontAlgn="base" marL="342900" eaLnBrk="0" hangingPunct="false" rtl="false">
              <a:lnSpc>
                <a:spcPct val="100000"/>
              </a:lnSpc>
              <a:spcBef>
                <a:spcPct val="20000"/>
              </a:spcBef>
              <a:spcAft>
                <a:spcPct val="0"/>
              </a:spcAft>
              <a:buClr>
                <a:srgbClr val="ffff00"/>
              </a:buClr>
              <a:buSzPct val="75000"/>
              <a:buFont charset="2" typeface="Wingdings"/>
              <a:buChar char="n"/>
              <a:defRPr sz="3200">
                <a:solidFill>
                  <a:srgbClr val="ffffff"/>
                </a:solidFill>
                <a:latin charset="0" typeface="Times New Roman"/>
                <a:ea charset="-122" typeface="宋体"/>
              </a:defRPr>
            </a:lvl1pPr>
            <a:lvl2pPr indent="-285750" algn="l" fontAlgn="base" marL="742950" eaLnBrk="0" hangingPunct="false" rtl="false">
              <a:lnSpc>
                <a:spcPct val="100000"/>
              </a:lnSpc>
              <a:spcBef>
                <a:spcPct val="20000"/>
              </a:spcBef>
              <a:spcAft>
                <a:spcPct val="0"/>
              </a:spcAft>
              <a:buClr>
                <a:srgbClr val="ffffff"/>
              </a:buClr>
              <a:buChar char="–"/>
              <a:defRPr sz="2800">
                <a:solidFill>
                  <a:srgbClr val="ffffff"/>
                </a:solidFill>
                <a:latin charset="0" typeface="Times New Roman"/>
                <a:ea charset="-122" typeface="宋体"/>
              </a:defRPr>
            </a:lvl2pPr>
            <a:lvl3pPr indent="-228600" algn="l" fontAlgn="base" marL="1143000" eaLnBrk="0" hangingPunct="false" rtl="false">
              <a:lnSpc>
                <a:spcPct val="100000"/>
              </a:lnSpc>
              <a:spcBef>
                <a:spcPct val="20000"/>
              </a:spcBef>
              <a:spcAft>
                <a:spcPct val="0"/>
              </a:spcAft>
              <a:buClr>
                <a:srgbClr val="ffffff"/>
              </a:buClr>
              <a:buChar char="»"/>
              <a:defRPr sz="2400">
                <a:solidFill>
                  <a:srgbClr val="ffffff"/>
                </a:solidFill>
                <a:latin charset="0" typeface="Times New Roman"/>
                <a:ea charset="-122" typeface="宋体"/>
              </a:defRPr>
            </a:lvl3pPr>
            <a:lvl4pPr indent="-228600" algn="l" fontAlgn="base" marL="1600200" eaLnBrk="0" hangingPunct="false" rtl="false">
              <a:lnSpc>
                <a:spcPct val="100000"/>
              </a:lnSpc>
              <a:spcBef>
                <a:spcPct val="20000"/>
              </a:spcBef>
              <a:spcAft>
                <a:spcPct val="0"/>
              </a:spcAft>
              <a:buClr>
                <a:srgbClr val="ffff00"/>
              </a:buClr>
              <a:buSzPct val="75000"/>
              <a:buFont charset="2" typeface="Wingdings"/>
              <a:buChar char="n"/>
              <a:defRPr sz="2000">
                <a:solidFill>
                  <a:srgbClr val="ffffff"/>
                </a:solidFill>
                <a:latin charset="0" typeface="Times New Roman"/>
                <a:ea charset="-122" typeface="宋体"/>
              </a:defRPr>
            </a:lvl4pPr>
            <a:lvl5pPr indent="-228600" algn="l" fontAlgn="base" marL="2057400" eaLnBrk="0" hangingPunct="false" rtl="false">
              <a:lnSpc>
                <a:spcPct val="100000"/>
              </a:lnSpc>
              <a:spcBef>
                <a:spcPct val="20000"/>
              </a:spcBef>
              <a:spcAft>
                <a:spcPct val="0"/>
              </a:spcAft>
              <a:buClr>
                <a:srgbClr val="ffffff"/>
              </a:buClr>
              <a:buChar char="–"/>
              <a:defRPr sz="2000">
                <a:solidFill>
                  <a:srgbClr val="ffffff"/>
                </a:solidFill>
                <a:latin charset="0" typeface="Times New Roman"/>
                <a:ea charset="-122" typeface="宋体"/>
              </a:defRPr>
            </a:lvl5pPr>
          </a:lstStyle>
          <a:p>
            <a:pPr>
              <a:spcBef>
                <a:spcPct val="50000"/>
              </a:spcBef>
              <a:buSzPct val="100000"/>
              <a:buFont charset="0" typeface="Arial"/>
              <a:buNone/>
            </a:pPr>
            <a:fld type="datetime1" id="{12FF1C42-D199-4076-2483-587298610EC3}">
              <a:rPr lang="zh-CN" altLang="en-US" sz="1400" dirty="0"/>
              <a:t>2016/6/22</a:t>
            </a:fld>
          </a:p>
        </p:txBody>
      </p:sp>
      <p:sp>
        <p:nvSpPr>
          <p:cNvPr id="44037" name=""/>
          <p:cNvSpPr>
            <a:spLocks noGrp="1" noChangeAspect="0"/>
          </p:cNvSpPr>
          <p:nvPr/>
        </p:nvSpPr>
        <p:spPr>
          <a:xfrm>
            <a:off x="6553200" y="6248400"/>
            <a:ext cx="1905000" cy="457200"/>
          </a:xfrm>
          <a:prstGeom prst="rect">
            <a:avLst/>
          </a:prstGeom>
          <a:noFill/>
          <a:ln>
            <a:noFill/>
          </a:ln>
        </p:spPr>
        <p:txBody>
          <a:bodyPr/>
          <a:lstStyle>
            <a:lvl1pPr indent="-342900" algn="l" fontAlgn="base" marL="342900" eaLnBrk="0" hangingPunct="false" rtl="false">
              <a:lnSpc>
                <a:spcPct val="100000"/>
              </a:lnSpc>
              <a:spcBef>
                <a:spcPct val="20000"/>
              </a:spcBef>
              <a:spcAft>
                <a:spcPct val="0"/>
              </a:spcAft>
              <a:buClr>
                <a:srgbClr val="ffff00"/>
              </a:buClr>
              <a:buSzPct val="75000"/>
              <a:buFont charset="2" typeface="Wingdings"/>
              <a:buChar char="n"/>
              <a:defRPr sz="3200">
                <a:solidFill>
                  <a:srgbClr val="ffffff"/>
                </a:solidFill>
                <a:latin charset="0" typeface="Times New Roman"/>
                <a:ea charset="-122" typeface="宋体"/>
              </a:defRPr>
            </a:lvl1pPr>
            <a:lvl2pPr indent="-285750" algn="l" fontAlgn="base" marL="742950" eaLnBrk="0" hangingPunct="false" rtl="false">
              <a:lnSpc>
                <a:spcPct val="100000"/>
              </a:lnSpc>
              <a:spcBef>
                <a:spcPct val="20000"/>
              </a:spcBef>
              <a:spcAft>
                <a:spcPct val="0"/>
              </a:spcAft>
              <a:buClr>
                <a:srgbClr val="ffffff"/>
              </a:buClr>
              <a:buChar char="–"/>
              <a:defRPr sz="2800">
                <a:solidFill>
                  <a:srgbClr val="ffffff"/>
                </a:solidFill>
                <a:latin charset="0" typeface="Times New Roman"/>
                <a:ea charset="-122" typeface="宋体"/>
              </a:defRPr>
            </a:lvl2pPr>
            <a:lvl3pPr indent="-228600" algn="l" fontAlgn="base" marL="1143000" eaLnBrk="0" hangingPunct="false" rtl="false">
              <a:lnSpc>
                <a:spcPct val="100000"/>
              </a:lnSpc>
              <a:spcBef>
                <a:spcPct val="20000"/>
              </a:spcBef>
              <a:spcAft>
                <a:spcPct val="0"/>
              </a:spcAft>
              <a:buClr>
                <a:srgbClr val="ffffff"/>
              </a:buClr>
              <a:buChar char="»"/>
              <a:defRPr sz="2400">
                <a:solidFill>
                  <a:srgbClr val="ffffff"/>
                </a:solidFill>
                <a:latin charset="0" typeface="Times New Roman"/>
                <a:ea charset="-122" typeface="宋体"/>
              </a:defRPr>
            </a:lvl3pPr>
            <a:lvl4pPr indent="-228600" algn="l" fontAlgn="base" marL="1600200" eaLnBrk="0" hangingPunct="false" rtl="false">
              <a:lnSpc>
                <a:spcPct val="100000"/>
              </a:lnSpc>
              <a:spcBef>
                <a:spcPct val="20000"/>
              </a:spcBef>
              <a:spcAft>
                <a:spcPct val="0"/>
              </a:spcAft>
              <a:buClr>
                <a:srgbClr val="ffff00"/>
              </a:buClr>
              <a:buSzPct val="75000"/>
              <a:buFont charset="2" typeface="Wingdings"/>
              <a:buChar char="n"/>
              <a:defRPr sz="2000">
                <a:solidFill>
                  <a:srgbClr val="ffffff"/>
                </a:solidFill>
                <a:latin charset="0" typeface="Times New Roman"/>
                <a:ea charset="-122" typeface="宋体"/>
              </a:defRPr>
            </a:lvl4pPr>
            <a:lvl5pPr indent="-228600" algn="l" fontAlgn="base" marL="2057400" eaLnBrk="0" hangingPunct="false" rtl="false">
              <a:lnSpc>
                <a:spcPct val="100000"/>
              </a:lnSpc>
              <a:spcBef>
                <a:spcPct val="20000"/>
              </a:spcBef>
              <a:spcAft>
                <a:spcPct val="0"/>
              </a:spcAft>
              <a:buClr>
                <a:srgbClr val="ffffff"/>
              </a:buClr>
              <a:buChar char="–"/>
              <a:defRPr sz="2000">
                <a:solidFill>
                  <a:srgbClr val="ffffff"/>
                </a:solidFill>
                <a:latin charset="0" typeface="Times New Roman"/>
                <a:ea charset="-122" typeface="宋体"/>
              </a:defRPr>
            </a:lvl5pPr>
          </a:lstStyle>
          <a:p>
            <a:pPr algn="r">
              <a:spcBef>
                <a:spcPct val="50000"/>
              </a:spcBef>
              <a:buSzPct val="100000"/>
              <a:buFont charset="0" typeface="Arial"/>
              <a:buNone/>
            </a:pPr>
            <a:fld type="slidenum" id="{12FF1C42-D199-4077-2483-587298610EC3}">
              <a:rPr lang="en-US" altLang="zh-CN" sz="1400" dirty="0"/>
              <a:t>38</a:t>
            </a:fld>
          </a:p>
        </p:txBody>
      </p:sp>
    </p:spTree>
  </p:cSld>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45056" name=""/>
        <p:cNvGrpSpPr>
          <a:grpSpLocks/>
        </p:cNvGrpSpPr>
        <p:nvPr/>
      </p:nvGrpSpPr>
      <p:grpSpPr>
        <a:xfrm/>
      </p:grpSpPr>
      <p:sp>
        <p:nvSpPr>
          <p:cNvPr id="45058" name=""/>
          <p:cNvSpPr>
            <a:spLocks noGrp="1" noRot="1" noChangeAspect="0"/>
          </p:cNvSpPr>
          <p:nvPr>
            <p:ph type="title" sz="full" idx="4294967295"/>
          </p:nvPr>
        </p:nvSpPr>
        <p:spPr>
          <a:xfrm rot="0">
            <a:off x="0" y="44450"/>
            <a:ext cx="9144000" cy="1270000"/>
          </a:xfrm>
          <a:ln/>
        </p:spPr>
        <p:txBody>
          <a:bodyPr wrap="square" lIns="92075" rIns="92075" tIns="46038" bIns="46038" anchor="ctr"/>
          <a:lstStyle/>
          <a:p>
            <a:pPr/>
            <a:endParaRPr lang="zh-CN" altLang="en-US" sz="4000" dirty="0" b="1">
              <a:latin charset="-122" typeface="黑体"/>
              <a:ea charset="-122" typeface="黑体"/>
            </a:endParaRPr>
          </a:p>
        </p:txBody>
      </p:sp>
      <p:sp>
        <p:nvSpPr>
          <p:cNvPr id="45059" name=""/>
          <p:cNvSpPr>
            <a:spLocks noChangeAspect="0"/>
          </p:cNvSpPr>
          <p:nvPr/>
        </p:nvSpPr>
        <p:spPr>
          <a:xfrm>
            <a:off x="395288" y="1000125"/>
            <a:ext cx="8353424" cy="5715000"/>
          </a:xfrm>
          <a:prstGeom prst="rect">
            <a:avLst/>
          </a:prstGeom>
          <a:noFill/>
          <a:ln>
            <a:noFill/>
          </a:ln>
        </p:spPr>
        <p:txBody>
          <a:bodyPr/>
          <a:lstStyle>
            <a:lvl1pPr indent="-342900" algn="l" fontAlgn="base" marL="342900" eaLnBrk="0" hangingPunct="false" rtl="false">
              <a:lnSpc>
                <a:spcPct val="100000"/>
              </a:lnSpc>
              <a:spcBef>
                <a:spcPct val="20000"/>
              </a:spcBef>
              <a:spcAft>
                <a:spcPct val="0"/>
              </a:spcAft>
              <a:buClr>
                <a:srgbClr val="ffff00"/>
              </a:buClr>
              <a:buSzPct val="75000"/>
              <a:buFont charset="2" typeface="Wingdings"/>
              <a:buChar char="n"/>
              <a:defRPr sz="3200">
                <a:solidFill>
                  <a:srgbClr val="ffffff"/>
                </a:solidFill>
                <a:latin charset="0" typeface="Times New Roman"/>
                <a:ea charset="-122" typeface="宋体"/>
              </a:defRPr>
            </a:lvl1pPr>
            <a:lvl2pPr indent="-285750" algn="l" fontAlgn="base" marL="742950" eaLnBrk="0" hangingPunct="false" rtl="false">
              <a:lnSpc>
                <a:spcPct val="100000"/>
              </a:lnSpc>
              <a:spcBef>
                <a:spcPct val="20000"/>
              </a:spcBef>
              <a:spcAft>
                <a:spcPct val="0"/>
              </a:spcAft>
              <a:buClr>
                <a:srgbClr val="ffffff"/>
              </a:buClr>
              <a:buChar char="–"/>
              <a:defRPr sz="2800">
                <a:solidFill>
                  <a:srgbClr val="ffffff"/>
                </a:solidFill>
                <a:latin charset="0" typeface="Times New Roman"/>
                <a:ea charset="-122" typeface="宋体"/>
              </a:defRPr>
            </a:lvl2pPr>
            <a:lvl3pPr indent="-228600" algn="l" fontAlgn="base" marL="1143000" eaLnBrk="0" hangingPunct="false" rtl="false">
              <a:lnSpc>
                <a:spcPct val="100000"/>
              </a:lnSpc>
              <a:spcBef>
                <a:spcPct val="20000"/>
              </a:spcBef>
              <a:spcAft>
                <a:spcPct val="0"/>
              </a:spcAft>
              <a:buClr>
                <a:srgbClr val="ffffff"/>
              </a:buClr>
              <a:buChar char="»"/>
              <a:defRPr sz="2400">
                <a:solidFill>
                  <a:srgbClr val="ffffff"/>
                </a:solidFill>
                <a:latin charset="0" typeface="Times New Roman"/>
                <a:ea charset="-122" typeface="宋体"/>
              </a:defRPr>
            </a:lvl3pPr>
            <a:lvl4pPr indent="-228600" algn="l" fontAlgn="base" marL="1600200" eaLnBrk="0" hangingPunct="false" rtl="false">
              <a:lnSpc>
                <a:spcPct val="100000"/>
              </a:lnSpc>
              <a:spcBef>
                <a:spcPct val="20000"/>
              </a:spcBef>
              <a:spcAft>
                <a:spcPct val="0"/>
              </a:spcAft>
              <a:buClr>
                <a:srgbClr val="ffff00"/>
              </a:buClr>
              <a:buSzPct val="75000"/>
              <a:buFont charset="2" typeface="Wingdings"/>
              <a:buChar char="n"/>
              <a:defRPr sz="2000">
                <a:solidFill>
                  <a:srgbClr val="ffffff"/>
                </a:solidFill>
                <a:latin charset="0" typeface="Times New Roman"/>
                <a:ea charset="-122" typeface="宋体"/>
              </a:defRPr>
            </a:lvl4pPr>
            <a:lvl5pPr indent="-228600" algn="l" fontAlgn="base" marL="2057400" eaLnBrk="0" hangingPunct="false" rtl="false">
              <a:lnSpc>
                <a:spcPct val="100000"/>
              </a:lnSpc>
              <a:spcBef>
                <a:spcPct val="20000"/>
              </a:spcBef>
              <a:spcAft>
                <a:spcPct val="0"/>
              </a:spcAft>
              <a:buClr>
                <a:srgbClr val="ffffff"/>
              </a:buClr>
              <a:buChar char="–"/>
              <a:defRPr sz="2000">
                <a:solidFill>
                  <a:srgbClr val="ffffff"/>
                </a:solidFill>
                <a:latin charset="0" typeface="Times New Roman"/>
                <a:ea charset="-122" typeface="宋体"/>
              </a:defRPr>
            </a:lvl5pPr>
          </a:lstStyle>
          <a:p>
            <a:pPr>
              <a:lnSpc>
                <a:spcPct val="150000"/>
              </a:lnSpc>
              <a:spcBef>
                <a:spcPts val="600"/>
              </a:spcBef>
              <a:spcAft>
                <a:spcPts val="600"/>
              </a:spcAft>
              <a:buClr>
                <a:srgbClr val="ffff00"/>
              </a:buClr>
              <a:buNone/>
            </a:pPr>
            <a:r>
              <a:rPr lang="zh-CN" altLang="en-US" sz="3600" dirty="0" b="1">
                <a:solidFill>
                  <a:srgbClr val="ffff00"/>
                </a:solidFill>
                <a:latin charset="-122" typeface="华文新魏"/>
                <a:ea charset="-122" typeface="华文新魏"/>
              </a:rPr>
              <a:t>（二）数据表采集中的主要问题和建议</a:t>
            </a:r>
          </a:p>
          <a:p>
            <a:pPr>
              <a:lnSpc>
                <a:spcPct val="150000"/>
              </a:lnSpc>
              <a:spcBef>
                <a:spcPts val="600"/>
              </a:spcBef>
              <a:spcAft>
                <a:spcPts val="600"/>
              </a:spcAft>
              <a:buNone/>
            </a:pPr>
            <a:r>
              <a:rPr lang="en-US" altLang="zh-CN" dirty="0">
                <a:latin charset="-122" typeface="华文新魏"/>
                <a:ea charset="-122" typeface="华文新魏"/>
              </a:rPr>
              <a:t>1</a:t>
            </a:r>
            <a:r>
              <a:rPr lang="zh-CN" altLang="en-US" dirty="0">
                <a:latin charset="-122" typeface="华文新魏"/>
                <a:ea charset="-122" typeface="华文新魏"/>
              </a:rPr>
              <a:t>、填表前对手册阅读不充分，仓促提问；</a:t>
            </a:r>
          </a:p>
          <a:p>
            <a:pPr>
              <a:spcBef>
                <a:spcPts val="600"/>
              </a:spcBef>
              <a:spcAft>
                <a:spcPts val="600"/>
              </a:spcAft>
              <a:buNone/>
            </a:pPr>
            <a:r>
              <a:rPr lang="en-US" altLang="zh-CN" dirty="0">
                <a:latin charset="-122" typeface="华文新魏"/>
                <a:ea charset="-122" typeface="华文新魏"/>
              </a:rPr>
              <a:t>2</a:t>
            </a:r>
            <a:r>
              <a:rPr lang="zh-CN" altLang="en-US" dirty="0">
                <a:latin charset="-122" typeface="华文新魏"/>
                <a:ea charset="-122" typeface="华文新魏"/>
              </a:rPr>
              <a:t>、对学校事业统计报表和财务报表等数据口径不了解，学校各部门协调不够；</a:t>
            </a:r>
          </a:p>
          <a:p>
            <a:pPr>
              <a:spcBef>
                <a:spcPts val="600"/>
              </a:spcBef>
              <a:spcAft>
                <a:spcPts val="600"/>
              </a:spcAft>
              <a:buNone/>
            </a:pPr>
            <a:r>
              <a:rPr lang="en-US" altLang="zh-CN" dirty="0">
                <a:latin charset="-122" typeface="华文新魏"/>
                <a:ea charset="-122" typeface="华文新魏"/>
              </a:rPr>
              <a:t>3</a:t>
            </a:r>
            <a:r>
              <a:rPr lang="zh-CN" altLang="en-US" dirty="0">
                <a:latin charset="-122" typeface="华文新魏"/>
                <a:ea charset="-122" typeface="华文新魏"/>
              </a:rPr>
              <a:t>、对数据指标概念理解有偏差，反复提问；</a:t>
            </a:r>
          </a:p>
          <a:p>
            <a:pPr>
              <a:spcBef>
                <a:spcPts val="600"/>
              </a:spcBef>
              <a:spcAft>
                <a:spcPts val="600"/>
              </a:spcAft>
              <a:buNone/>
            </a:pPr>
            <a:r>
              <a:rPr lang="en-US" altLang="zh-CN" dirty="0">
                <a:latin charset="-122" typeface="华文新魏"/>
                <a:ea charset="-122" typeface="华文新魏"/>
              </a:rPr>
              <a:t>4</a:t>
            </a:r>
            <a:r>
              <a:rPr lang="zh-CN" altLang="en-US" dirty="0">
                <a:latin charset="-122" typeface="华文新魏"/>
                <a:ea charset="-122" typeface="华文新魏"/>
              </a:rPr>
              <a:t>、对本次评估目的有误解，对数据真实性缺乏信心；</a:t>
            </a:r>
          </a:p>
          <a:p>
            <a:pPr>
              <a:spcBef>
                <a:spcPts val="600"/>
              </a:spcBef>
              <a:spcAft>
                <a:spcPts val="600"/>
              </a:spcAft>
              <a:buNone/>
            </a:pPr>
            <a:r>
              <a:rPr lang="en-US" altLang="zh-CN" dirty="0">
                <a:latin charset="-122" typeface="华文新魏"/>
                <a:ea charset="-122" typeface="华文新魏"/>
              </a:rPr>
              <a:t>5</a:t>
            </a:r>
            <a:r>
              <a:rPr lang="zh-CN" altLang="en-US" dirty="0">
                <a:latin charset="-122" typeface="华文新魏"/>
                <a:ea charset="-122" typeface="华文新魏"/>
              </a:rPr>
              <a:t>、建议：要求学校做好各部门协调，发挥团队作用。</a:t>
            </a:r>
          </a:p>
          <a:p>
            <a:pPr>
              <a:spcBef>
                <a:spcPts val="600"/>
              </a:spcBef>
              <a:spcAft>
                <a:spcPts val="600"/>
              </a:spcAft>
            </a:pPr>
          </a:p>
        </p:txBody>
      </p:sp>
    </p:spTree>
  </p:cSld>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46080" name=""/>
        <p:cNvGrpSpPr>
          <a:grpSpLocks/>
        </p:cNvGrpSpPr>
        <p:nvPr/>
      </p:nvGrpSpPr>
      <p:grpSpPr>
        <a:xfrm/>
      </p:grpSpPr>
      <p:sp>
        <p:nvSpPr>
          <p:cNvPr id="46082" name=""/>
          <p:cNvSpPr>
            <a:spLocks noChangeAspect="0"/>
          </p:cNvSpPr>
          <p:nvPr/>
        </p:nvSpPr>
        <p:spPr>
          <a:xfrm>
            <a:off x="395288" y="333375"/>
            <a:ext cx="8353424" cy="5688013"/>
          </a:xfrm>
          <a:prstGeom prst="rect">
            <a:avLst/>
          </a:prstGeom>
          <a:noFill/>
          <a:ln>
            <a:noFill/>
          </a:ln>
        </p:spPr>
        <p:txBody>
          <a:bodyPr/>
          <a:lstStyle>
            <a:lvl1pPr indent="-342900" algn="l" fontAlgn="base" marL="342900" eaLnBrk="0" hangingPunct="false" rtl="false">
              <a:lnSpc>
                <a:spcPct val="100000"/>
              </a:lnSpc>
              <a:spcBef>
                <a:spcPct val="20000"/>
              </a:spcBef>
              <a:spcAft>
                <a:spcPct val="0"/>
              </a:spcAft>
              <a:buClr>
                <a:srgbClr val="ffff00"/>
              </a:buClr>
              <a:buSzPct val="75000"/>
              <a:buFont charset="2" typeface="Wingdings"/>
              <a:buChar char="n"/>
              <a:defRPr sz="3200">
                <a:solidFill>
                  <a:srgbClr val="ffffff"/>
                </a:solidFill>
                <a:latin charset="0" typeface="Times New Roman"/>
                <a:ea charset="-122" typeface="宋体"/>
              </a:defRPr>
            </a:lvl1pPr>
            <a:lvl2pPr indent="-285750" algn="l" fontAlgn="base" marL="742950" eaLnBrk="0" hangingPunct="false" rtl="false">
              <a:lnSpc>
                <a:spcPct val="100000"/>
              </a:lnSpc>
              <a:spcBef>
                <a:spcPct val="20000"/>
              </a:spcBef>
              <a:spcAft>
                <a:spcPct val="0"/>
              </a:spcAft>
              <a:buClr>
                <a:srgbClr val="ffffff"/>
              </a:buClr>
              <a:buChar char="–"/>
              <a:defRPr sz="2800">
                <a:solidFill>
                  <a:srgbClr val="ffffff"/>
                </a:solidFill>
                <a:latin charset="0" typeface="Times New Roman"/>
                <a:ea charset="-122" typeface="宋体"/>
              </a:defRPr>
            </a:lvl2pPr>
            <a:lvl3pPr indent="-228600" algn="l" fontAlgn="base" marL="1143000" eaLnBrk="0" hangingPunct="false" rtl="false">
              <a:lnSpc>
                <a:spcPct val="100000"/>
              </a:lnSpc>
              <a:spcBef>
                <a:spcPct val="20000"/>
              </a:spcBef>
              <a:spcAft>
                <a:spcPct val="0"/>
              </a:spcAft>
              <a:buClr>
                <a:srgbClr val="ffffff"/>
              </a:buClr>
              <a:buChar char="»"/>
              <a:defRPr sz="2400">
                <a:solidFill>
                  <a:srgbClr val="ffffff"/>
                </a:solidFill>
                <a:latin charset="0" typeface="Times New Roman"/>
                <a:ea charset="-122" typeface="宋体"/>
              </a:defRPr>
            </a:lvl3pPr>
            <a:lvl4pPr indent="-228600" algn="l" fontAlgn="base" marL="1600200" eaLnBrk="0" hangingPunct="false" rtl="false">
              <a:lnSpc>
                <a:spcPct val="100000"/>
              </a:lnSpc>
              <a:spcBef>
                <a:spcPct val="20000"/>
              </a:spcBef>
              <a:spcAft>
                <a:spcPct val="0"/>
              </a:spcAft>
              <a:buClr>
                <a:srgbClr val="ffff00"/>
              </a:buClr>
              <a:buSzPct val="75000"/>
              <a:buFont charset="2" typeface="Wingdings"/>
              <a:buChar char="n"/>
              <a:defRPr sz="2000">
                <a:solidFill>
                  <a:srgbClr val="ffffff"/>
                </a:solidFill>
                <a:latin charset="0" typeface="Times New Roman"/>
                <a:ea charset="-122" typeface="宋体"/>
              </a:defRPr>
            </a:lvl4pPr>
            <a:lvl5pPr indent="-228600" algn="l" fontAlgn="base" marL="2057400" eaLnBrk="0" hangingPunct="false" rtl="false">
              <a:lnSpc>
                <a:spcPct val="100000"/>
              </a:lnSpc>
              <a:spcBef>
                <a:spcPct val="20000"/>
              </a:spcBef>
              <a:spcAft>
                <a:spcPct val="0"/>
              </a:spcAft>
              <a:buClr>
                <a:srgbClr val="ffffff"/>
              </a:buClr>
              <a:buChar char="–"/>
              <a:defRPr sz="2000">
                <a:solidFill>
                  <a:srgbClr val="ffffff"/>
                </a:solidFill>
                <a:latin charset="0" typeface="Times New Roman"/>
                <a:ea charset="-122" typeface="宋体"/>
              </a:defRPr>
            </a:lvl5pPr>
          </a:lstStyle>
          <a:p>
            <a:pPr>
              <a:lnSpc>
                <a:spcPct val="150000"/>
              </a:lnSpc>
              <a:spcBef>
                <a:spcPts val="600"/>
              </a:spcBef>
              <a:spcAft>
                <a:spcPts val="600"/>
              </a:spcAft>
              <a:buClr>
                <a:srgbClr val="ffff00"/>
              </a:buClr>
              <a:buSzPct val="100000"/>
              <a:buNone/>
            </a:pPr>
            <a:r>
              <a:rPr lang="zh-CN" altLang="en-US" sz="3600" dirty="0" b="1">
                <a:solidFill>
                  <a:srgbClr val="ffff00"/>
                </a:solidFill>
                <a:latin charset="-122" typeface="华文新魏"/>
                <a:ea charset="-122" typeface="华文新魏"/>
              </a:rPr>
              <a:t>（三）其他注意事项</a:t>
            </a:r>
          </a:p>
          <a:p>
            <a:pPr>
              <a:spcBef>
                <a:spcPts val="600"/>
              </a:spcBef>
              <a:spcAft>
                <a:spcPts val="600"/>
              </a:spcAft>
              <a:buNone/>
            </a:pPr>
            <a:r>
              <a:rPr lang="en-US" altLang="zh-CN" dirty="0">
                <a:latin charset="-122" typeface="华文新魏"/>
                <a:ea charset="-122" typeface="华文新魏"/>
              </a:rPr>
              <a:t>1</a:t>
            </a:r>
            <a:r>
              <a:rPr lang="zh-CN" altLang="en-US" dirty="0">
                <a:latin charset="-122" typeface="华文新魏"/>
                <a:ea charset="-122" typeface="华文新魏"/>
              </a:rPr>
              <a:t>、学校已经</a:t>
            </a:r>
            <a:r>
              <a:rPr lang="zh-CN" altLang="en-US" dirty="0">
                <a:solidFill>
                  <a:srgbClr val="ffff00"/>
                </a:solidFill>
                <a:latin charset="-122" typeface="华文新魏"/>
                <a:ea charset="-122" typeface="华文新魏"/>
              </a:rPr>
              <a:t>撤销，不</a:t>
            </a:r>
            <a:r>
              <a:rPr lang="zh-CN" altLang="en-US" dirty="0">
                <a:solidFill>
                  <a:srgbClr val="ffff00"/>
                </a:solidFill>
                <a:latin charset="-122" typeface="华文新魏"/>
                <a:ea charset="-122" typeface="华文新魏"/>
              </a:rPr>
              <a:t>参加</a:t>
            </a:r>
            <a:r>
              <a:rPr lang="zh-CN" altLang="en-US" dirty="0">
                <a:latin charset="-122" typeface="华文新魏"/>
                <a:ea charset="-122" typeface="华文新魏"/>
              </a:rPr>
              <a:t>此次</a:t>
            </a:r>
            <a:r>
              <a:rPr lang="zh-CN" altLang="en-US" dirty="0">
                <a:latin charset="-122" typeface="华文新魏"/>
                <a:ea charset="-122" typeface="华文新魏"/>
              </a:rPr>
              <a:t>评估；</a:t>
            </a:r>
          </a:p>
          <a:p>
            <a:pPr>
              <a:spcBef>
                <a:spcPts val="600"/>
              </a:spcBef>
              <a:spcAft>
                <a:spcPts val="600"/>
              </a:spcAft>
              <a:buNone/>
            </a:pPr>
            <a:r>
              <a:rPr lang="en-US" altLang="zh-CN" dirty="0">
                <a:latin charset="-122" typeface="华文新魏"/>
                <a:ea charset="-122" typeface="华文新魏"/>
              </a:rPr>
              <a:t>2</a:t>
            </a:r>
            <a:r>
              <a:rPr lang="zh-CN" altLang="en-US" dirty="0">
                <a:latin charset="-122" typeface="华文新魏"/>
                <a:ea charset="-122" typeface="华文新魏"/>
              </a:rPr>
              <a:t>、一</a:t>
            </a:r>
            <a:r>
              <a:rPr lang="zh-CN" altLang="en-US" dirty="0">
                <a:latin charset="-122" typeface="华文新魏"/>
                <a:ea charset="-122" typeface="华文新魏"/>
              </a:rPr>
              <a:t>套班子，</a:t>
            </a:r>
            <a:r>
              <a:rPr lang="zh-CN" altLang="en-US" dirty="0">
                <a:latin charset="-122" typeface="华文新魏"/>
                <a:ea charset="-122" typeface="华文新魏"/>
              </a:rPr>
              <a:t>两块学校牌子，</a:t>
            </a:r>
            <a:r>
              <a:rPr lang="zh-CN" altLang="en-US" dirty="0">
                <a:latin charset="-122" typeface="华文新魏"/>
                <a:ea charset="-122" typeface="华文新魏"/>
              </a:rPr>
              <a:t>且中职和高职都有</a:t>
            </a:r>
            <a:r>
              <a:rPr lang="zh-CN" altLang="en-US" dirty="0">
                <a:solidFill>
                  <a:srgbClr val="ffff00"/>
                </a:solidFill>
                <a:latin charset="-122" typeface="华文新魏"/>
                <a:ea charset="-122" typeface="华文新魏"/>
              </a:rPr>
              <a:t>独立</a:t>
            </a:r>
            <a:r>
              <a:rPr lang="zh-CN" altLang="en-US" dirty="0">
                <a:latin charset="-122" typeface="华文新魏"/>
                <a:ea charset="-122" typeface="华文新魏"/>
              </a:rPr>
              <a:t>单位及学校代码的，</a:t>
            </a:r>
            <a:r>
              <a:rPr lang="zh-CN" altLang="en-US" dirty="0">
                <a:solidFill>
                  <a:srgbClr val="ffff00"/>
                </a:solidFill>
                <a:latin charset="-122" typeface="华文新魏"/>
                <a:ea charset="-122" typeface="华文新魏"/>
              </a:rPr>
              <a:t>中职和高职分别填写</a:t>
            </a:r>
            <a:r>
              <a:rPr lang="zh-CN" altLang="en-US" dirty="0">
                <a:latin charset="-122" typeface="华文新魏"/>
                <a:ea charset="-122" typeface="华文新魏"/>
              </a:rPr>
              <a:t>数据表，学校基本条件按向教育部上报的统计口径</a:t>
            </a:r>
            <a:r>
              <a:rPr lang="zh-CN" altLang="en-US" dirty="0">
                <a:latin charset="-122" typeface="华文新魏"/>
                <a:ea charset="-122" typeface="华文新魏"/>
              </a:rPr>
              <a:t>填写；</a:t>
            </a:r>
          </a:p>
          <a:p>
            <a:pPr>
              <a:spcBef>
                <a:spcPts val="600"/>
              </a:spcBef>
              <a:spcAft>
                <a:spcPts val="600"/>
              </a:spcAft>
              <a:buNone/>
            </a:pPr>
            <a:r>
              <a:rPr lang="en-US" altLang="zh-CN" dirty="0">
                <a:latin charset="-122" typeface="华文新魏"/>
                <a:ea charset="-122" typeface="华文新魏"/>
              </a:rPr>
              <a:t>3</a:t>
            </a:r>
            <a:r>
              <a:rPr lang="zh-CN" altLang="en-US" dirty="0">
                <a:latin charset="-122" typeface="华文新魏"/>
                <a:ea charset="-122" typeface="华文新魏"/>
              </a:rPr>
              <a:t>、一</a:t>
            </a:r>
            <a:r>
              <a:rPr lang="zh-CN" altLang="en-US" dirty="0">
                <a:latin charset="-122" typeface="华文新魏"/>
                <a:ea charset="-122" typeface="华文新魏"/>
              </a:rPr>
              <a:t>校并入另一校，</a:t>
            </a:r>
            <a:r>
              <a:rPr lang="zh-CN" altLang="en-US" dirty="0">
                <a:solidFill>
                  <a:srgbClr val="ffff00"/>
                </a:solidFill>
                <a:latin charset="-122" typeface="华文新魏"/>
                <a:ea charset="-122" typeface="华文新魏"/>
              </a:rPr>
              <a:t>以上报的学校名称填写</a:t>
            </a:r>
            <a:r>
              <a:rPr lang="zh-CN" altLang="en-US" dirty="0">
                <a:latin charset="-122" typeface="华文新魏"/>
                <a:ea charset="-122" typeface="华文新魏"/>
              </a:rPr>
              <a:t>数据表；</a:t>
            </a:r>
          </a:p>
          <a:p>
            <a:pPr>
              <a:spcBef>
                <a:spcPts val="600"/>
              </a:spcBef>
              <a:spcAft>
                <a:spcPts val="600"/>
              </a:spcAft>
              <a:buNone/>
            </a:pPr>
            <a:r>
              <a:rPr lang="en-US" altLang="zh-CN" dirty="0">
                <a:latin charset="-122" typeface="华文新魏"/>
                <a:ea charset="-122" typeface="华文新魏"/>
              </a:rPr>
              <a:t>4</a:t>
            </a:r>
            <a:r>
              <a:rPr lang="zh-CN" altLang="en-US" dirty="0">
                <a:latin charset="-122" typeface="华文新魏"/>
                <a:ea charset="-122" typeface="华文新魏"/>
              </a:rPr>
              <a:t>、教师</a:t>
            </a:r>
            <a:r>
              <a:rPr lang="zh-CN" altLang="en-US" dirty="0">
                <a:latin charset="-122" typeface="华文新魏"/>
                <a:ea charset="-122" typeface="华文新魏"/>
              </a:rPr>
              <a:t>编制填写</a:t>
            </a:r>
            <a:r>
              <a:rPr lang="zh-CN" altLang="en-US" dirty="0">
                <a:solidFill>
                  <a:srgbClr val="ffff00"/>
                </a:solidFill>
                <a:latin charset="-122" typeface="华文新魏"/>
                <a:ea charset="-122" typeface="华文新魏"/>
              </a:rPr>
              <a:t>按上报事业报表数据为准</a:t>
            </a:r>
            <a:r>
              <a:rPr lang="zh-CN" altLang="en-US" dirty="0">
                <a:latin charset="-122" typeface="华文新魏"/>
                <a:ea charset="-122" typeface="华文新魏"/>
              </a:rPr>
              <a:t>。</a:t>
            </a:r>
          </a:p>
        </p:txBody>
      </p:sp>
    </p:spTree>
  </p:cSl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10240" name=""/>
        <p:cNvGrpSpPr>
          <a:grpSpLocks/>
        </p:cNvGrpSpPr>
        <p:nvPr/>
      </p:nvGrpSpPr>
      <p:grpSpPr>
        <a:xfrm/>
      </p:grpSpPr>
      <p:sp>
        <p:nvSpPr>
          <p:cNvPr id="10242" name=""/>
          <p:cNvSpPr>
            <a:spLocks noGrp="1" noChangeAspect="0"/>
          </p:cNvSpPr>
          <p:nvPr>
            <p:ph type="body" sz="full" idx="4294967295"/>
          </p:nvPr>
        </p:nvSpPr>
        <p:spPr>
          <a:xfrm rot="0">
            <a:off x="395288" y="571500"/>
            <a:ext cx="8353424" cy="5305425"/>
          </a:xfrm>
          <a:ln/>
        </p:spPr>
        <p:txBody>
          <a:bodyPr wrap="square" lIns="91440" rIns="91440" tIns="45720" bIns="45720" anchor="t" anchorCtr="false"/>
          <a:lstStyle/>
          <a:p>
            <a:pPr>
              <a:spcBef>
                <a:spcPts val="600"/>
              </a:spcBef>
              <a:spcAft>
                <a:spcPts val="600"/>
              </a:spcAft>
              <a:buNone/>
            </a:pPr>
            <a:r>
              <a:rPr lang="zh-CN" altLang="en-US" sz="3600" dirty="0" b="1">
                <a:solidFill>
                  <a:srgbClr val="ffff00"/>
                </a:solidFill>
                <a:latin charset="-122" typeface="华文新魏"/>
                <a:ea charset="-122" typeface="华文新魏"/>
              </a:rPr>
              <a:t>（二）</a:t>
            </a:r>
            <a:r>
              <a:rPr lang="zh-CN" altLang="en-US" sz="3600" dirty="0" b="1">
                <a:solidFill>
                  <a:srgbClr val="ffff00"/>
                </a:solidFill>
                <a:latin charset="-122" typeface="华文新魏"/>
                <a:ea charset="-122" typeface="华文新魏"/>
              </a:rPr>
              <a:t>指标设计思路</a:t>
            </a:r>
          </a:p>
          <a:p>
            <a:pPr>
              <a:spcBef>
                <a:spcPts val="600"/>
              </a:spcBef>
              <a:spcAft>
                <a:spcPts val="600"/>
              </a:spcAft>
            </a:pPr>
            <a:r>
              <a:rPr lang="zh-CN" altLang="en-US" dirty="0">
                <a:latin charset="-122" typeface="华文新魏"/>
                <a:ea charset="-122" typeface="华文新魏"/>
              </a:rPr>
              <a:t>体现国家要求，注重问题导向，注重职教特征</a:t>
            </a:r>
            <a:r>
              <a:rPr lang="zh-CN" altLang="zh-CN" dirty="0">
                <a:latin charset="-122" typeface="华文新魏"/>
                <a:ea charset="-122" typeface="华文新魏"/>
              </a:rPr>
              <a:t>，</a:t>
            </a:r>
            <a:r>
              <a:rPr lang="zh-CN" altLang="en-US" dirty="0">
                <a:latin charset="-122" typeface="华文新魏"/>
                <a:ea charset="-122" typeface="华文新魏"/>
              </a:rPr>
              <a:t>注重</a:t>
            </a:r>
            <a:r>
              <a:rPr lang="zh-CN" altLang="zh-CN" dirty="0">
                <a:latin charset="-122" typeface="华文新魏"/>
                <a:ea charset="-122" typeface="华文新魏"/>
              </a:rPr>
              <a:t>网上操作性</a:t>
            </a:r>
            <a:r>
              <a:rPr lang="zh-CN" altLang="en-US" dirty="0">
                <a:latin charset="-122" typeface="华文新魏"/>
                <a:ea charset="-122" typeface="华文新魏"/>
              </a:rPr>
              <a:t>，</a:t>
            </a:r>
            <a:r>
              <a:rPr lang="zh-CN" altLang="en-US" dirty="0">
                <a:latin charset="-122" typeface="华文新魏"/>
                <a:ea charset="-122" typeface="华文新魏"/>
              </a:rPr>
              <a:t>共设</a:t>
            </a:r>
            <a:r>
              <a:rPr lang="en-US" altLang="zh-CN" dirty="0">
                <a:solidFill>
                  <a:srgbClr val="ffff00"/>
                </a:solidFill>
                <a:latin charset="-122" typeface="华文新魏"/>
                <a:ea charset="-122" typeface="华文新魏"/>
              </a:rPr>
              <a:t>19</a:t>
            </a:r>
            <a:r>
              <a:rPr lang="zh-CN" altLang="en-US" dirty="0">
                <a:solidFill>
                  <a:srgbClr val="ffff00"/>
                </a:solidFill>
                <a:latin charset="-122" typeface="华文新魏"/>
                <a:ea charset="-122" typeface="华文新魏"/>
              </a:rPr>
              <a:t>项指标</a:t>
            </a:r>
            <a:r>
              <a:rPr lang="zh-CN" altLang="en-US" dirty="0">
                <a:latin charset="-122" typeface="华文新魏"/>
                <a:ea charset="-122" typeface="华文新魏"/>
              </a:rPr>
              <a:t>。</a:t>
            </a:r>
          </a:p>
          <a:p>
            <a:pPr>
              <a:spcBef>
                <a:spcPts val="600"/>
              </a:spcBef>
              <a:spcAft>
                <a:spcPts val="600"/>
              </a:spcAft>
            </a:pPr>
            <a:r>
              <a:rPr lang="zh-CN" altLang="en-US" dirty="0">
                <a:latin charset="-122" typeface="华文新魏"/>
                <a:ea charset="-122" typeface="华文新魏"/>
              </a:rPr>
              <a:t>主要</a:t>
            </a:r>
            <a:r>
              <a:rPr lang="zh-CN" altLang="zh-CN" dirty="0">
                <a:latin charset="-122" typeface="华文新魏"/>
                <a:ea charset="-122" typeface="华文新魏"/>
              </a:rPr>
              <a:t>内容包括学校基本办学条件、师资队伍、课程与教学、校企合作、学生发展和办学效益等六个方面。</a:t>
            </a:r>
          </a:p>
          <a:p>
            <a:pPr/>
            <a:r>
              <a:rPr lang="zh-CN" altLang="zh-CN" dirty="0">
                <a:latin charset="-122" typeface="华文新魏"/>
                <a:ea charset="-122" typeface="华文新魏"/>
              </a:rPr>
              <a:t>全面</a:t>
            </a:r>
            <a:r>
              <a:rPr lang="zh-CN" altLang="en-US" dirty="0">
                <a:latin charset="-122" typeface="华文新魏"/>
                <a:ea charset="-122" typeface="华文新魏"/>
              </a:rPr>
              <a:t>评价</a:t>
            </a:r>
            <a:r>
              <a:rPr lang="zh-CN" altLang="zh-CN" dirty="0">
                <a:latin charset="-122" typeface="华文新魏"/>
                <a:ea charset="-122" typeface="华文新魏"/>
              </a:rPr>
              <a:t>中等职业学校办学</a:t>
            </a:r>
            <a:r>
              <a:rPr lang="zh-CN" altLang="en-US" dirty="0">
                <a:latin charset="-122" typeface="华文新魏"/>
                <a:ea charset="-122" typeface="华文新魏"/>
              </a:rPr>
              <a:t>能力</a:t>
            </a:r>
            <a:r>
              <a:rPr lang="zh-CN" altLang="zh-CN" dirty="0">
                <a:latin charset="-122" typeface="华文新魏"/>
                <a:ea charset="-122" typeface="华文新魏"/>
              </a:rPr>
              <a:t>，</a:t>
            </a:r>
            <a:r>
              <a:rPr lang="zh-CN" altLang="en-US" dirty="0">
                <a:latin charset="-122" typeface="华文新魏"/>
                <a:ea charset="-122" typeface="华文新魏"/>
              </a:rPr>
              <a:t>发现问题，</a:t>
            </a:r>
            <a:r>
              <a:rPr lang="zh-CN" altLang="zh-CN" dirty="0">
                <a:solidFill>
                  <a:srgbClr val="ffff00"/>
                </a:solidFill>
                <a:latin charset="-122" typeface="华文新魏"/>
                <a:ea charset="-122" typeface="华文新魏"/>
              </a:rPr>
              <a:t>促进各地改善学校办学条件，指导学校加强自身建设，规范学校管理，不断提升学校办学水平和质量</a:t>
            </a:r>
            <a:r>
              <a:rPr lang="zh-CN" altLang="zh-CN" dirty="0">
                <a:latin charset="-122" typeface="华文新魏"/>
                <a:ea charset="-122" typeface="华文新魏"/>
              </a:rPr>
              <a:t>。</a:t>
            </a:r>
          </a:p>
          <a:p>
            <a:pPr/>
            <a:r>
              <a:rPr lang="zh-CN" altLang="zh-CN" dirty="0">
                <a:latin charset="-122" typeface="华文新魏"/>
                <a:ea charset="-122" typeface="华文新魏"/>
              </a:rPr>
              <a:t>。</a:t>
            </a:r>
          </a:p>
        </p:txBody>
      </p:sp>
    </p:spTree>
  </p:cSld>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47104" name=""/>
        <p:cNvGrpSpPr>
          <a:grpSpLocks/>
        </p:cNvGrpSpPr>
        <p:nvPr/>
      </p:nvGrpSpPr>
      <p:grpSpPr>
        <a:xfrm/>
      </p:grpSpPr>
      <p:sp>
        <p:nvSpPr>
          <p:cNvPr id="47106" name=""/>
          <p:cNvSpPr>
            <a:spLocks noChangeAspect="0"/>
          </p:cNvSpPr>
          <p:nvPr/>
        </p:nvSpPr>
        <p:spPr>
          <a:xfrm>
            <a:off x="395288" y="260350"/>
            <a:ext cx="8353424" cy="5688013"/>
          </a:xfrm>
          <a:prstGeom prst="rect">
            <a:avLst/>
          </a:prstGeom>
          <a:noFill/>
          <a:ln>
            <a:noFill/>
          </a:ln>
        </p:spPr>
        <p:txBody>
          <a:bodyPr/>
          <a:lstStyle>
            <a:lvl1pPr indent="-342900" algn="l" fontAlgn="base" marL="342900" eaLnBrk="0" hangingPunct="false" rtl="false">
              <a:lnSpc>
                <a:spcPct val="100000"/>
              </a:lnSpc>
              <a:spcBef>
                <a:spcPct val="20000"/>
              </a:spcBef>
              <a:spcAft>
                <a:spcPct val="0"/>
              </a:spcAft>
              <a:buClr>
                <a:srgbClr val="ffff00"/>
              </a:buClr>
              <a:buSzPct val="75000"/>
              <a:buFont charset="2" typeface="Wingdings"/>
              <a:buChar char="n"/>
              <a:defRPr sz="3200">
                <a:solidFill>
                  <a:srgbClr val="ffffff"/>
                </a:solidFill>
                <a:latin charset="0" typeface="Times New Roman"/>
                <a:ea charset="-122" typeface="宋体"/>
              </a:defRPr>
            </a:lvl1pPr>
            <a:lvl2pPr indent="-285750" algn="l" fontAlgn="base" marL="742950" eaLnBrk="0" hangingPunct="false" rtl="false">
              <a:lnSpc>
                <a:spcPct val="100000"/>
              </a:lnSpc>
              <a:spcBef>
                <a:spcPct val="20000"/>
              </a:spcBef>
              <a:spcAft>
                <a:spcPct val="0"/>
              </a:spcAft>
              <a:buClr>
                <a:srgbClr val="ffffff"/>
              </a:buClr>
              <a:buChar char="–"/>
              <a:defRPr sz="2800">
                <a:solidFill>
                  <a:srgbClr val="ffffff"/>
                </a:solidFill>
                <a:latin charset="0" typeface="Times New Roman"/>
                <a:ea charset="-122" typeface="宋体"/>
              </a:defRPr>
            </a:lvl2pPr>
            <a:lvl3pPr indent="-228600" algn="l" fontAlgn="base" marL="1143000" eaLnBrk="0" hangingPunct="false" rtl="false">
              <a:lnSpc>
                <a:spcPct val="100000"/>
              </a:lnSpc>
              <a:spcBef>
                <a:spcPct val="20000"/>
              </a:spcBef>
              <a:spcAft>
                <a:spcPct val="0"/>
              </a:spcAft>
              <a:buClr>
                <a:srgbClr val="ffffff"/>
              </a:buClr>
              <a:buChar char="»"/>
              <a:defRPr sz="2400">
                <a:solidFill>
                  <a:srgbClr val="ffffff"/>
                </a:solidFill>
                <a:latin charset="0" typeface="Times New Roman"/>
                <a:ea charset="-122" typeface="宋体"/>
              </a:defRPr>
            </a:lvl3pPr>
            <a:lvl4pPr indent="-228600" algn="l" fontAlgn="base" marL="1600200" eaLnBrk="0" hangingPunct="false" rtl="false">
              <a:lnSpc>
                <a:spcPct val="100000"/>
              </a:lnSpc>
              <a:spcBef>
                <a:spcPct val="20000"/>
              </a:spcBef>
              <a:spcAft>
                <a:spcPct val="0"/>
              </a:spcAft>
              <a:buClr>
                <a:srgbClr val="ffff00"/>
              </a:buClr>
              <a:buSzPct val="75000"/>
              <a:buFont charset="2" typeface="Wingdings"/>
              <a:buChar char="n"/>
              <a:defRPr sz="2000">
                <a:solidFill>
                  <a:srgbClr val="ffffff"/>
                </a:solidFill>
                <a:latin charset="0" typeface="Times New Roman"/>
                <a:ea charset="-122" typeface="宋体"/>
              </a:defRPr>
            </a:lvl4pPr>
            <a:lvl5pPr indent="-228600" algn="l" fontAlgn="base" marL="2057400" eaLnBrk="0" hangingPunct="false" rtl="false">
              <a:lnSpc>
                <a:spcPct val="100000"/>
              </a:lnSpc>
              <a:spcBef>
                <a:spcPct val="20000"/>
              </a:spcBef>
              <a:spcAft>
                <a:spcPct val="0"/>
              </a:spcAft>
              <a:buClr>
                <a:srgbClr val="ffffff"/>
              </a:buClr>
              <a:buChar char="–"/>
              <a:defRPr sz="2000">
                <a:solidFill>
                  <a:srgbClr val="ffffff"/>
                </a:solidFill>
                <a:latin charset="0" typeface="Times New Roman"/>
                <a:ea charset="-122" typeface="宋体"/>
              </a:defRPr>
            </a:lvl5pPr>
          </a:lstStyle>
          <a:p>
            <a:pPr>
              <a:spcBef>
                <a:spcPts val="600"/>
              </a:spcBef>
              <a:spcAft>
                <a:spcPts val="600"/>
              </a:spcAft>
              <a:buNone/>
            </a:pPr>
            <a:r>
              <a:rPr lang="en-US" altLang="zh-CN" dirty="0">
                <a:latin charset="-122" typeface="华文新魏"/>
                <a:ea charset="-122" typeface="华文新魏"/>
              </a:rPr>
              <a:t>5</a:t>
            </a:r>
            <a:r>
              <a:rPr lang="zh-CN" altLang="en-US" dirty="0">
                <a:latin charset="-122" typeface="华文新魏"/>
                <a:ea charset="-122" typeface="华文新魏"/>
              </a:rPr>
              <a:t>、二</a:t>
            </a:r>
            <a:r>
              <a:rPr lang="zh-CN" altLang="en-US" dirty="0">
                <a:latin charset="-122" typeface="华文新魏"/>
                <a:ea charset="-122" typeface="华文新魏"/>
              </a:rPr>
              <a:t>年级学生</a:t>
            </a:r>
            <a:r>
              <a:rPr lang="zh-CN" altLang="en-US" dirty="0">
                <a:solidFill>
                  <a:srgbClr val="ffff00"/>
                </a:solidFill>
                <a:latin charset="-122" typeface="华文新魏"/>
                <a:ea charset="-122" typeface="华文新魏"/>
              </a:rPr>
              <a:t>参加</a:t>
            </a:r>
            <a:r>
              <a:rPr lang="zh-CN" altLang="en-US" dirty="0">
                <a:solidFill>
                  <a:srgbClr val="ffff00"/>
                </a:solidFill>
                <a:latin charset="-122" typeface="华文新魏"/>
                <a:ea charset="-122" typeface="华文新魏"/>
              </a:rPr>
              <a:t>实习，</a:t>
            </a:r>
            <a:r>
              <a:rPr lang="zh-CN" altLang="en-US" dirty="0">
                <a:latin charset="-122" typeface="华文新魏"/>
                <a:ea charset="-122" typeface="华文新魏"/>
              </a:rPr>
              <a:t>可以不要求学生集中</a:t>
            </a:r>
            <a:r>
              <a:rPr lang="zh-CN" altLang="en-US" dirty="0">
                <a:latin charset="-122" typeface="华文新魏"/>
                <a:ea charset="-122" typeface="华文新魏"/>
              </a:rPr>
              <a:t>问卷填答，按照</a:t>
            </a:r>
            <a:r>
              <a:rPr lang="zh-CN" altLang="en-US" dirty="0">
                <a:solidFill>
                  <a:srgbClr val="ffff00"/>
                </a:solidFill>
                <a:latin charset="-122" typeface="华文新魏"/>
                <a:ea charset="-122" typeface="华文新魏"/>
              </a:rPr>
              <a:t>抽样方案</a:t>
            </a:r>
            <a:r>
              <a:rPr lang="zh-CN" altLang="en-US" dirty="0">
                <a:latin charset="-122" typeface="华文新魏"/>
                <a:ea charset="-122" typeface="华文新魏"/>
              </a:rPr>
              <a:t>在二年级学生中</a:t>
            </a:r>
            <a:r>
              <a:rPr lang="zh-CN" altLang="en-US" dirty="0">
                <a:solidFill>
                  <a:srgbClr val="ffff00"/>
                </a:solidFill>
                <a:latin charset="-122" typeface="华文新魏"/>
                <a:ea charset="-122" typeface="华文新魏"/>
              </a:rPr>
              <a:t>抽取</a:t>
            </a:r>
            <a:r>
              <a:rPr lang="en-US" altLang="zh-CN" dirty="0">
                <a:solidFill>
                  <a:srgbClr val="ffff00"/>
                </a:solidFill>
                <a:latin charset="-122" typeface="华文新魏"/>
                <a:ea charset="-122" typeface="华文新魏"/>
              </a:rPr>
              <a:t>50</a:t>
            </a:r>
            <a:r>
              <a:rPr lang="zh-CN" altLang="en-US" dirty="0">
                <a:solidFill>
                  <a:srgbClr val="ffff00"/>
                </a:solidFill>
                <a:latin charset="-122" typeface="华文新魏"/>
                <a:ea charset="-122" typeface="华文新魏"/>
              </a:rPr>
              <a:t>名</a:t>
            </a:r>
            <a:r>
              <a:rPr lang="zh-CN" altLang="en-US" dirty="0">
                <a:latin charset="-122" typeface="华文新魏"/>
                <a:ea charset="-122" typeface="华文新魏"/>
              </a:rPr>
              <a:t>学生，把学生问卷的账号和密码告知学生，进行</a:t>
            </a:r>
            <a:r>
              <a:rPr lang="zh-CN" altLang="en-US" dirty="0">
                <a:solidFill>
                  <a:srgbClr val="ffff00"/>
                </a:solidFill>
                <a:latin charset="-122" typeface="华文新魏"/>
                <a:ea charset="-122" typeface="华文新魏"/>
              </a:rPr>
              <a:t>在线填答</a:t>
            </a:r>
            <a:r>
              <a:rPr lang="zh-CN" altLang="en-US" dirty="0">
                <a:latin charset="-122" typeface="华文新魏"/>
                <a:ea charset="-122" typeface="华文新魏"/>
              </a:rPr>
              <a:t>。</a:t>
            </a:r>
          </a:p>
          <a:p>
            <a:pPr>
              <a:spcBef>
                <a:spcPts val="600"/>
              </a:spcBef>
              <a:spcAft>
                <a:spcPts val="600"/>
              </a:spcAft>
              <a:buNone/>
            </a:pPr>
            <a:r>
              <a:rPr lang="en-US" altLang="zh-CN" dirty="0">
                <a:latin charset="-122" typeface="华文新魏"/>
                <a:ea charset="-122" typeface="华文新魏"/>
              </a:rPr>
              <a:t>6</a:t>
            </a:r>
            <a:r>
              <a:rPr lang="zh-CN" altLang="en-US" dirty="0">
                <a:latin charset="-122" typeface="华文新魏"/>
                <a:ea charset="-122" typeface="华文新魏"/>
              </a:rPr>
              <a:t>、民办</a:t>
            </a:r>
            <a:r>
              <a:rPr lang="zh-CN" altLang="en-US" dirty="0">
                <a:latin charset="-122" typeface="华文新魏"/>
                <a:ea charset="-122" typeface="华文新魏"/>
              </a:rPr>
              <a:t>学校中的</a:t>
            </a:r>
            <a:r>
              <a:rPr lang="zh-CN" altLang="en-US" dirty="0">
                <a:solidFill>
                  <a:srgbClr val="ffff00"/>
                </a:solidFill>
                <a:latin charset="-122" typeface="华文新魏"/>
                <a:ea charset="-122" typeface="华文新魏"/>
              </a:rPr>
              <a:t>教师编制按实际情况</a:t>
            </a:r>
            <a:r>
              <a:rPr lang="zh-CN" altLang="en-US" dirty="0">
                <a:latin charset="-122" typeface="华文新魏"/>
                <a:ea charset="-122" typeface="华文新魏"/>
              </a:rPr>
              <a:t>填写。</a:t>
            </a:r>
          </a:p>
          <a:p>
            <a:pPr>
              <a:spcBef>
                <a:spcPts val="600"/>
              </a:spcBef>
              <a:spcAft>
                <a:spcPts val="600"/>
              </a:spcAft>
              <a:buNone/>
            </a:pPr>
            <a:r>
              <a:rPr lang="en-US" altLang="zh-CN" dirty="0">
                <a:latin charset="-122" typeface="华文新魏"/>
                <a:ea charset="-122" typeface="华文新魏"/>
              </a:rPr>
              <a:t>7</a:t>
            </a:r>
            <a:r>
              <a:rPr lang="zh-CN" altLang="en-US" dirty="0">
                <a:latin charset="-122" typeface="华文新魏"/>
                <a:ea charset="-122" typeface="华文新魏"/>
              </a:rPr>
              <a:t>、中职或高职院校</a:t>
            </a:r>
            <a:r>
              <a:rPr lang="zh-CN" altLang="en-US" dirty="0">
                <a:latin charset="-122" typeface="华文新魏"/>
                <a:ea charset="-122" typeface="华文新魏"/>
              </a:rPr>
              <a:t>师生情况表中的“</a:t>
            </a:r>
            <a:r>
              <a:rPr lang="en-US" altLang="zh-CN" dirty="0">
                <a:solidFill>
                  <a:srgbClr val="ffff00"/>
                </a:solidFill>
                <a:latin charset="-122" typeface="华文新魏"/>
                <a:ea charset="-122" typeface="华文新魏"/>
              </a:rPr>
              <a:t>2.4</a:t>
            </a:r>
            <a:r>
              <a:rPr lang="zh-CN" altLang="en-US" dirty="0">
                <a:solidFill>
                  <a:srgbClr val="ffff00"/>
                </a:solidFill>
                <a:latin charset="-122" typeface="华文新魏"/>
                <a:ea charset="-122" typeface="华文新魏"/>
              </a:rPr>
              <a:t>专任教师</a:t>
            </a:r>
            <a:r>
              <a:rPr lang="zh-CN" altLang="en-US" dirty="0">
                <a:latin charset="-122" typeface="华文新魏"/>
                <a:ea charset="-122" typeface="华文新魏"/>
              </a:rPr>
              <a:t>”，是全口径</a:t>
            </a:r>
            <a:r>
              <a:rPr lang="zh-CN" altLang="en-US" dirty="0">
                <a:solidFill>
                  <a:srgbClr val="ffff00"/>
                </a:solidFill>
                <a:latin charset="-122" typeface="华文新魏"/>
                <a:ea charset="-122" typeface="华文新魏"/>
              </a:rPr>
              <a:t>专任</a:t>
            </a:r>
            <a:r>
              <a:rPr lang="zh-CN" altLang="en-US" dirty="0">
                <a:latin charset="-122" typeface="华文新魏"/>
                <a:ea charset="-122" typeface="华文新魏"/>
              </a:rPr>
              <a:t>教师；</a:t>
            </a:r>
            <a:r>
              <a:rPr lang="zh-CN" altLang="en-US" dirty="0">
                <a:latin charset="-122" typeface="华文新魏"/>
                <a:ea charset="-122" typeface="华文新魏"/>
              </a:rPr>
              <a:t>中职学校</a:t>
            </a:r>
            <a:r>
              <a:rPr lang="zh-CN" altLang="en-US" dirty="0">
                <a:latin charset="-122" typeface="华文新魏"/>
                <a:ea charset="-122" typeface="华文新魏"/>
              </a:rPr>
              <a:t>专业情况</a:t>
            </a:r>
            <a:r>
              <a:rPr lang="zh-CN" altLang="en-US" dirty="0">
                <a:latin charset="-122" typeface="华文新魏"/>
                <a:ea charset="-122" typeface="华文新魏"/>
              </a:rPr>
              <a:t>表的</a:t>
            </a:r>
            <a:r>
              <a:rPr lang="zh-CN" altLang="en-US" dirty="0">
                <a:latin charset="-122" typeface="华文新魏"/>
                <a:ea charset="-122" typeface="华文新魏"/>
              </a:rPr>
              <a:t>“</a:t>
            </a:r>
            <a:r>
              <a:rPr lang="en-US" altLang="zh-CN" dirty="0">
                <a:solidFill>
                  <a:srgbClr val="ffff00"/>
                </a:solidFill>
                <a:latin charset="-122" typeface="华文新魏"/>
                <a:ea charset="-122" typeface="华文新魏"/>
              </a:rPr>
              <a:t>3.3</a:t>
            </a:r>
            <a:r>
              <a:rPr lang="zh-CN" altLang="en-US" dirty="0">
                <a:solidFill>
                  <a:srgbClr val="ffff00"/>
                </a:solidFill>
                <a:latin charset="-122" typeface="华文新魏"/>
                <a:ea charset="-122" typeface="华文新魏"/>
              </a:rPr>
              <a:t>专任教师数</a:t>
            </a:r>
            <a:r>
              <a:rPr lang="zh-CN" altLang="en-US" dirty="0">
                <a:latin charset="-122" typeface="华文新魏"/>
                <a:ea charset="-122" typeface="华文新魏"/>
              </a:rPr>
              <a:t>”和</a:t>
            </a:r>
            <a:r>
              <a:rPr lang="zh-CN" altLang="en-US" dirty="0">
                <a:latin charset="-122" typeface="华文新魏"/>
                <a:ea charset="-122" typeface="华文新魏"/>
              </a:rPr>
              <a:t>高职院校</a:t>
            </a:r>
            <a:r>
              <a:rPr lang="zh-CN" altLang="en-US" dirty="0">
                <a:latin charset="-122" typeface="华文新魏"/>
                <a:ea charset="-122" typeface="华文新魏"/>
              </a:rPr>
              <a:t>专业情况表中的“</a:t>
            </a:r>
            <a:r>
              <a:rPr lang="en-US" altLang="zh-CN" dirty="0">
                <a:solidFill>
                  <a:srgbClr val="ffff00"/>
                </a:solidFill>
                <a:latin charset="-122" typeface="华文新魏"/>
                <a:ea charset="-122" typeface="华文新魏"/>
              </a:rPr>
              <a:t>3.4</a:t>
            </a:r>
            <a:r>
              <a:rPr lang="zh-CN" altLang="en-US" dirty="0">
                <a:solidFill>
                  <a:srgbClr val="ffff00"/>
                </a:solidFill>
                <a:latin charset="-122" typeface="华文新魏"/>
                <a:ea charset="-122" typeface="华文新魏"/>
              </a:rPr>
              <a:t>专任教师数</a:t>
            </a:r>
            <a:r>
              <a:rPr lang="zh-CN" altLang="en-US" dirty="0">
                <a:latin charset="-122" typeface="华文新魏"/>
                <a:ea charset="-122" typeface="华文新魏"/>
              </a:rPr>
              <a:t>”，仅</a:t>
            </a:r>
            <a:r>
              <a:rPr lang="zh-CN" altLang="en-US" dirty="0">
                <a:latin charset="-122" typeface="华文新魏"/>
                <a:ea charset="-122" typeface="华文新魏"/>
              </a:rPr>
              <a:t>统计</a:t>
            </a:r>
            <a:r>
              <a:rPr lang="zh-CN" altLang="en-US" dirty="0">
                <a:solidFill>
                  <a:srgbClr val="ffff00"/>
                </a:solidFill>
                <a:latin charset="-122" typeface="华文新魏"/>
                <a:ea charset="-122" typeface="华文新魏"/>
              </a:rPr>
              <a:t>各专业专任</a:t>
            </a:r>
            <a:r>
              <a:rPr lang="zh-CN" altLang="en-US" dirty="0">
                <a:solidFill>
                  <a:srgbClr val="ffff00"/>
                </a:solidFill>
                <a:latin charset="-122" typeface="华文新魏"/>
                <a:ea charset="-122" typeface="华文新魏"/>
              </a:rPr>
              <a:t>教师</a:t>
            </a:r>
            <a:r>
              <a:rPr lang="zh-CN" altLang="en-US" dirty="0">
                <a:latin charset="-122" typeface="华文新魏"/>
                <a:ea charset="-122" typeface="华文新魏"/>
              </a:rPr>
              <a:t>，一般不</a:t>
            </a:r>
            <a:r>
              <a:rPr lang="zh-CN" altLang="en-US" dirty="0">
                <a:latin charset="-122" typeface="华文新魏"/>
                <a:ea charset="-122" typeface="华文新魏"/>
              </a:rPr>
              <a:t>包括公共课教师。</a:t>
            </a:r>
          </a:p>
        </p:txBody>
      </p:sp>
    </p:spTree>
  </p:cSld>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48128" name=""/>
        <p:cNvGrpSpPr>
          <a:grpSpLocks/>
        </p:cNvGrpSpPr>
        <p:nvPr/>
      </p:nvGrpSpPr>
      <p:grpSpPr>
        <a:xfrm/>
      </p:grpSpPr>
      <p:sp>
        <p:nvSpPr>
          <p:cNvPr id="48130" name=""/>
          <p:cNvSpPr>
            <a:spLocks noChangeAspect="0"/>
          </p:cNvSpPr>
          <p:nvPr/>
        </p:nvSpPr>
        <p:spPr>
          <a:xfrm>
            <a:off x="395288" y="908050"/>
            <a:ext cx="8353424" cy="5041900"/>
          </a:xfrm>
          <a:prstGeom prst="rect">
            <a:avLst/>
          </a:prstGeom>
          <a:noFill/>
          <a:ln>
            <a:noFill/>
          </a:ln>
        </p:spPr>
        <p:txBody>
          <a:bodyPr/>
          <a:lstStyle>
            <a:lvl1pPr indent="-342900" algn="l" fontAlgn="base" marL="342900" eaLnBrk="0" hangingPunct="false" rtl="false">
              <a:lnSpc>
                <a:spcPct val="100000"/>
              </a:lnSpc>
              <a:spcBef>
                <a:spcPct val="20000"/>
              </a:spcBef>
              <a:spcAft>
                <a:spcPct val="0"/>
              </a:spcAft>
              <a:buClr>
                <a:srgbClr val="ffff00"/>
              </a:buClr>
              <a:buSzPct val="75000"/>
              <a:buFont charset="2" typeface="Wingdings"/>
              <a:buChar char="n"/>
              <a:defRPr sz="3200">
                <a:solidFill>
                  <a:srgbClr val="ffffff"/>
                </a:solidFill>
                <a:latin charset="0" typeface="Times New Roman"/>
                <a:ea charset="-122" typeface="宋体"/>
              </a:defRPr>
            </a:lvl1pPr>
            <a:lvl2pPr indent="-285750" algn="l" fontAlgn="base" marL="742950" eaLnBrk="0" hangingPunct="false" rtl="false">
              <a:lnSpc>
                <a:spcPct val="100000"/>
              </a:lnSpc>
              <a:spcBef>
                <a:spcPct val="20000"/>
              </a:spcBef>
              <a:spcAft>
                <a:spcPct val="0"/>
              </a:spcAft>
              <a:buClr>
                <a:srgbClr val="ffffff"/>
              </a:buClr>
              <a:buChar char="–"/>
              <a:defRPr sz="2800">
                <a:solidFill>
                  <a:srgbClr val="ffffff"/>
                </a:solidFill>
                <a:latin charset="0" typeface="Times New Roman"/>
                <a:ea charset="-122" typeface="宋体"/>
              </a:defRPr>
            </a:lvl2pPr>
            <a:lvl3pPr indent="-228600" algn="l" fontAlgn="base" marL="1143000" eaLnBrk="0" hangingPunct="false" rtl="false">
              <a:lnSpc>
                <a:spcPct val="100000"/>
              </a:lnSpc>
              <a:spcBef>
                <a:spcPct val="20000"/>
              </a:spcBef>
              <a:spcAft>
                <a:spcPct val="0"/>
              </a:spcAft>
              <a:buClr>
                <a:srgbClr val="ffffff"/>
              </a:buClr>
              <a:buChar char="»"/>
              <a:defRPr sz="2400">
                <a:solidFill>
                  <a:srgbClr val="ffffff"/>
                </a:solidFill>
                <a:latin charset="0" typeface="Times New Roman"/>
                <a:ea charset="-122" typeface="宋体"/>
              </a:defRPr>
            </a:lvl3pPr>
            <a:lvl4pPr indent="-228600" algn="l" fontAlgn="base" marL="1600200" eaLnBrk="0" hangingPunct="false" rtl="false">
              <a:lnSpc>
                <a:spcPct val="100000"/>
              </a:lnSpc>
              <a:spcBef>
                <a:spcPct val="20000"/>
              </a:spcBef>
              <a:spcAft>
                <a:spcPct val="0"/>
              </a:spcAft>
              <a:buClr>
                <a:srgbClr val="ffff00"/>
              </a:buClr>
              <a:buSzPct val="75000"/>
              <a:buFont charset="2" typeface="Wingdings"/>
              <a:buChar char="n"/>
              <a:defRPr sz="2000">
                <a:solidFill>
                  <a:srgbClr val="ffffff"/>
                </a:solidFill>
                <a:latin charset="0" typeface="Times New Roman"/>
                <a:ea charset="-122" typeface="宋体"/>
              </a:defRPr>
            </a:lvl4pPr>
            <a:lvl5pPr indent="-228600" algn="l" fontAlgn="base" marL="2057400" eaLnBrk="0" hangingPunct="false" rtl="false">
              <a:lnSpc>
                <a:spcPct val="100000"/>
              </a:lnSpc>
              <a:spcBef>
                <a:spcPct val="20000"/>
              </a:spcBef>
              <a:spcAft>
                <a:spcPct val="0"/>
              </a:spcAft>
              <a:buClr>
                <a:srgbClr val="ffffff"/>
              </a:buClr>
              <a:buChar char="–"/>
              <a:defRPr sz="2000">
                <a:solidFill>
                  <a:srgbClr val="ffffff"/>
                </a:solidFill>
                <a:latin charset="0" typeface="Times New Roman"/>
                <a:ea charset="-122" typeface="宋体"/>
              </a:defRPr>
            </a:lvl5pPr>
          </a:lstStyle>
          <a:p>
            <a:pPr>
              <a:lnSpc>
                <a:spcPct val="150000"/>
              </a:lnSpc>
              <a:spcBef>
                <a:spcPts val="600"/>
              </a:spcBef>
              <a:spcAft>
                <a:spcPts val="600"/>
              </a:spcAft>
              <a:buNone/>
            </a:pPr>
            <a:r>
              <a:rPr lang="en-US" altLang="zh-CN" dirty="0">
                <a:latin charset="-122" typeface="华文新魏"/>
                <a:ea charset="-122" typeface="华文新魏"/>
              </a:rPr>
              <a:t>8</a:t>
            </a:r>
            <a:r>
              <a:rPr lang="zh-CN" altLang="en-US" dirty="0">
                <a:latin charset="-122" typeface="华文新魏"/>
                <a:ea charset="-122" typeface="华文新魏"/>
              </a:rPr>
              <a:t>、五年制在校生数，本校只统计相应</a:t>
            </a:r>
            <a:r>
              <a:rPr lang="zh-CN" altLang="en-US" dirty="0">
                <a:solidFill>
                  <a:srgbClr val="ffff00"/>
                </a:solidFill>
                <a:latin charset="-122" typeface="华文新魏"/>
                <a:ea charset="-122" typeface="华文新魏"/>
              </a:rPr>
              <a:t>阶段</a:t>
            </a:r>
            <a:r>
              <a:rPr lang="zh-CN" altLang="en-US" dirty="0">
                <a:latin charset="-122" typeface="华文新魏"/>
                <a:ea charset="-122" typeface="华文新魏"/>
              </a:rPr>
              <a:t>的学生。</a:t>
            </a:r>
          </a:p>
          <a:p>
            <a:pPr>
              <a:lnSpc>
                <a:spcPct val="150000"/>
              </a:lnSpc>
              <a:spcBef>
                <a:spcPts val="600"/>
              </a:spcBef>
              <a:spcAft>
                <a:spcPts val="600"/>
              </a:spcAft>
              <a:buNone/>
            </a:pPr>
            <a:r>
              <a:rPr lang="en-US" altLang="zh-CN" dirty="0">
                <a:latin charset="-122" typeface="华文新魏"/>
                <a:ea charset="-122" typeface="华文新魏"/>
              </a:rPr>
              <a:t>9</a:t>
            </a:r>
            <a:r>
              <a:rPr lang="zh-CN" altLang="en-US" dirty="0">
                <a:latin charset="-122" typeface="华文新魏"/>
                <a:ea charset="-122" typeface="华文新魏"/>
              </a:rPr>
              <a:t>、</a:t>
            </a:r>
            <a:r>
              <a:rPr lang="en-US" altLang="zh-CN" dirty="0">
                <a:latin charset="-122" typeface="华文新魏"/>
                <a:ea charset="-122" typeface="华文新魏"/>
              </a:rPr>
              <a:t>“</a:t>
            </a:r>
            <a:r>
              <a:rPr lang="zh-CN" altLang="en-US" dirty="0">
                <a:latin charset="-122" typeface="华文新魏"/>
                <a:ea charset="-122" typeface="华文新魏"/>
              </a:rPr>
              <a:t>专业代码”按照</a:t>
            </a:r>
            <a:r>
              <a:rPr lang="zh-CN" altLang="en-US" dirty="0">
                <a:solidFill>
                  <a:srgbClr val="ffff00"/>
                </a:solidFill>
                <a:latin charset="-122" typeface="华文新魏"/>
                <a:ea charset="-122" typeface="华文新魏"/>
              </a:rPr>
              <a:t>最新修订颁布的学校专业目录</a:t>
            </a:r>
            <a:r>
              <a:rPr lang="zh-CN" altLang="en-US" dirty="0">
                <a:latin charset="-122" typeface="华文新魏"/>
                <a:ea charset="-122" typeface="华文新魏"/>
              </a:rPr>
              <a:t>进行勾选。</a:t>
            </a:r>
          </a:p>
          <a:p>
            <a:pPr>
              <a:lnSpc>
                <a:spcPct val="150000"/>
              </a:lnSpc>
              <a:spcBef>
                <a:spcPts val="600"/>
              </a:spcBef>
              <a:spcAft>
                <a:spcPts val="600"/>
              </a:spcAft>
              <a:buNone/>
            </a:pPr>
            <a:r>
              <a:rPr lang="en-US" altLang="zh-CN" dirty="0">
                <a:latin charset="-122" typeface="华文新魏"/>
                <a:ea charset="-122" typeface="华文新魏"/>
              </a:rPr>
              <a:t>10</a:t>
            </a:r>
            <a:r>
              <a:rPr lang="zh-CN" altLang="en-US" dirty="0">
                <a:latin charset="-122" typeface="华文新魏"/>
                <a:ea charset="-122" typeface="华文新魏"/>
              </a:rPr>
              <a:t>、如果</a:t>
            </a:r>
            <a:r>
              <a:rPr lang="en-US" altLang="zh-CN" dirty="0">
                <a:latin charset="-122" typeface="华文新魏"/>
                <a:ea charset="-122" typeface="华文新魏"/>
              </a:rPr>
              <a:t>2015</a:t>
            </a:r>
            <a:r>
              <a:rPr lang="zh-CN" altLang="en-US" dirty="0">
                <a:latin charset="-122" typeface="华文新魏"/>
                <a:ea charset="-122" typeface="华文新魏"/>
              </a:rPr>
              <a:t>年</a:t>
            </a:r>
            <a:r>
              <a:rPr lang="zh-CN" altLang="en-US" dirty="0">
                <a:latin charset="-122" typeface="华文新魏"/>
                <a:ea charset="-122" typeface="华文新魏"/>
              </a:rPr>
              <a:t>新生开学晚</a:t>
            </a:r>
            <a:r>
              <a:rPr lang="zh-CN" altLang="en-US" dirty="0">
                <a:latin charset="-122" typeface="华文新魏"/>
                <a:ea charset="-122" typeface="华文新魏"/>
              </a:rPr>
              <a:t>于</a:t>
            </a:r>
            <a:r>
              <a:rPr lang="en-US" altLang="zh-CN" dirty="0">
                <a:latin charset="-122" typeface="华文新魏"/>
                <a:ea charset="-122" typeface="华文新魏"/>
              </a:rPr>
              <a:t>9</a:t>
            </a:r>
            <a:r>
              <a:rPr lang="zh-CN" altLang="en-US" dirty="0">
                <a:latin charset="-122" typeface="华文新魏"/>
                <a:ea charset="-122" typeface="华文新魏"/>
              </a:rPr>
              <a:t>月</a:t>
            </a:r>
            <a:r>
              <a:rPr lang="en-US" altLang="zh-CN" dirty="0">
                <a:latin charset="-122" typeface="华文新魏"/>
                <a:ea charset="-122" typeface="华文新魏"/>
              </a:rPr>
              <a:t>1</a:t>
            </a:r>
            <a:r>
              <a:rPr lang="zh-CN" altLang="en-US" dirty="0">
                <a:latin charset="-122" typeface="华文新魏"/>
                <a:ea charset="-122" typeface="华文新魏"/>
              </a:rPr>
              <a:t>日，学生相应数据按本校</a:t>
            </a:r>
            <a:r>
              <a:rPr lang="zh-CN" altLang="en-US" dirty="0">
                <a:solidFill>
                  <a:srgbClr val="ffff00"/>
                </a:solidFill>
                <a:latin charset="-122" typeface="华文新魏"/>
                <a:ea charset="-122" typeface="华文新魏"/>
              </a:rPr>
              <a:t>秋季</a:t>
            </a:r>
            <a:r>
              <a:rPr lang="zh-CN" altLang="en-US" dirty="0">
                <a:solidFill>
                  <a:srgbClr val="ffff00"/>
                </a:solidFill>
                <a:latin charset="-122" typeface="华文新魏"/>
                <a:ea charset="-122" typeface="华文新魏"/>
              </a:rPr>
              <a:t>学期</a:t>
            </a:r>
            <a:r>
              <a:rPr lang="zh-CN" altLang="en-US" dirty="0">
                <a:solidFill>
                  <a:srgbClr val="ffff00"/>
                </a:solidFill>
                <a:latin charset="-122" typeface="华文新魏"/>
                <a:ea charset="-122" typeface="华文新魏"/>
              </a:rPr>
              <a:t>入学</a:t>
            </a:r>
            <a:r>
              <a:rPr lang="zh-CN" altLang="en-US" dirty="0">
                <a:latin charset="-122" typeface="华文新魏"/>
                <a:ea charset="-122" typeface="华文新魏"/>
              </a:rPr>
              <a:t>时点统计。</a:t>
            </a:r>
          </a:p>
        </p:txBody>
      </p:sp>
    </p:spTree>
  </p:cSld>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49152" name=""/>
        <p:cNvGrpSpPr>
          <a:grpSpLocks/>
        </p:cNvGrpSpPr>
        <p:nvPr/>
      </p:nvGrpSpPr>
      <p:grpSpPr>
        <a:xfrm/>
      </p:grpSpPr>
      <p:sp>
        <p:nvSpPr>
          <p:cNvPr id="49154" name=""/>
          <p:cNvSpPr>
            <a:spLocks noChangeAspect="0"/>
          </p:cNvSpPr>
          <p:nvPr/>
        </p:nvSpPr>
        <p:spPr>
          <a:xfrm>
            <a:off x="395288" y="836613"/>
            <a:ext cx="8353424" cy="5688012"/>
          </a:xfrm>
          <a:prstGeom prst="rect">
            <a:avLst/>
          </a:prstGeom>
          <a:noFill/>
          <a:ln>
            <a:noFill/>
          </a:ln>
        </p:spPr>
        <p:txBody>
          <a:bodyPr/>
          <a:lstStyle>
            <a:lvl1pPr indent="-342900" algn="l" fontAlgn="base" marL="342900" eaLnBrk="0" hangingPunct="false" rtl="false">
              <a:lnSpc>
                <a:spcPct val="100000"/>
              </a:lnSpc>
              <a:spcBef>
                <a:spcPct val="20000"/>
              </a:spcBef>
              <a:spcAft>
                <a:spcPct val="0"/>
              </a:spcAft>
              <a:buClr>
                <a:srgbClr val="ffff00"/>
              </a:buClr>
              <a:buSzPct val="75000"/>
              <a:buFont charset="2" typeface="Wingdings"/>
              <a:buChar char="n"/>
              <a:defRPr sz="3200">
                <a:solidFill>
                  <a:srgbClr val="ffffff"/>
                </a:solidFill>
                <a:latin charset="0" typeface="Times New Roman"/>
                <a:ea charset="-122" typeface="宋体"/>
              </a:defRPr>
            </a:lvl1pPr>
            <a:lvl2pPr indent="-285750" algn="l" fontAlgn="base" marL="742950" eaLnBrk="0" hangingPunct="false" rtl="false">
              <a:lnSpc>
                <a:spcPct val="100000"/>
              </a:lnSpc>
              <a:spcBef>
                <a:spcPct val="20000"/>
              </a:spcBef>
              <a:spcAft>
                <a:spcPct val="0"/>
              </a:spcAft>
              <a:buClr>
                <a:srgbClr val="ffffff"/>
              </a:buClr>
              <a:buChar char="–"/>
              <a:defRPr sz="2800">
                <a:solidFill>
                  <a:srgbClr val="ffffff"/>
                </a:solidFill>
                <a:latin charset="0" typeface="Times New Roman"/>
                <a:ea charset="-122" typeface="宋体"/>
              </a:defRPr>
            </a:lvl2pPr>
            <a:lvl3pPr indent="-228600" algn="l" fontAlgn="base" marL="1143000" eaLnBrk="0" hangingPunct="false" rtl="false">
              <a:lnSpc>
                <a:spcPct val="100000"/>
              </a:lnSpc>
              <a:spcBef>
                <a:spcPct val="20000"/>
              </a:spcBef>
              <a:spcAft>
                <a:spcPct val="0"/>
              </a:spcAft>
              <a:buClr>
                <a:srgbClr val="ffffff"/>
              </a:buClr>
              <a:buChar char="»"/>
              <a:defRPr sz="2400">
                <a:solidFill>
                  <a:srgbClr val="ffffff"/>
                </a:solidFill>
                <a:latin charset="0" typeface="Times New Roman"/>
                <a:ea charset="-122" typeface="宋体"/>
              </a:defRPr>
            </a:lvl3pPr>
            <a:lvl4pPr indent="-228600" algn="l" fontAlgn="base" marL="1600200" eaLnBrk="0" hangingPunct="false" rtl="false">
              <a:lnSpc>
                <a:spcPct val="100000"/>
              </a:lnSpc>
              <a:spcBef>
                <a:spcPct val="20000"/>
              </a:spcBef>
              <a:spcAft>
                <a:spcPct val="0"/>
              </a:spcAft>
              <a:buClr>
                <a:srgbClr val="ffff00"/>
              </a:buClr>
              <a:buSzPct val="75000"/>
              <a:buFont charset="2" typeface="Wingdings"/>
              <a:buChar char="n"/>
              <a:defRPr sz="2000">
                <a:solidFill>
                  <a:srgbClr val="ffffff"/>
                </a:solidFill>
                <a:latin charset="0" typeface="Times New Roman"/>
                <a:ea charset="-122" typeface="宋体"/>
              </a:defRPr>
            </a:lvl4pPr>
            <a:lvl5pPr indent="-228600" algn="l" fontAlgn="base" marL="2057400" eaLnBrk="0" hangingPunct="false" rtl="false">
              <a:lnSpc>
                <a:spcPct val="100000"/>
              </a:lnSpc>
              <a:spcBef>
                <a:spcPct val="20000"/>
              </a:spcBef>
              <a:spcAft>
                <a:spcPct val="0"/>
              </a:spcAft>
              <a:buClr>
                <a:srgbClr val="ffffff"/>
              </a:buClr>
              <a:buChar char="–"/>
              <a:defRPr sz="2000">
                <a:solidFill>
                  <a:srgbClr val="ffffff"/>
                </a:solidFill>
                <a:latin charset="0" typeface="Times New Roman"/>
                <a:ea charset="-122" typeface="宋体"/>
              </a:defRPr>
            </a:lvl5pPr>
          </a:lstStyle>
          <a:p>
            <a:pPr>
              <a:spcBef>
                <a:spcPts val="600"/>
              </a:spcBef>
              <a:spcAft>
                <a:spcPts val="600"/>
              </a:spcAft>
            </a:pPr>
            <a:r>
              <a:rPr lang="zh-CN" altLang="en-US" dirty="0">
                <a:solidFill>
                  <a:srgbClr val="ffff00"/>
                </a:solidFill>
                <a:latin charset="-122" typeface="华文新魏"/>
                <a:ea charset="-122" typeface="华文新魏"/>
              </a:rPr>
              <a:t>各省完成省级</a:t>
            </a:r>
            <a:r>
              <a:rPr lang="zh-CN" altLang="zh-CN" dirty="0">
                <a:solidFill>
                  <a:srgbClr val="ffff00"/>
                </a:solidFill>
                <a:latin charset="-122" typeface="华文新魏"/>
                <a:ea charset="-122" typeface="华文新魏"/>
              </a:rPr>
              <a:t>评估</a:t>
            </a:r>
            <a:r>
              <a:rPr lang="zh-CN" altLang="zh-CN" dirty="0">
                <a:solidFill>
                  <a:srgbClr val="ffff00"/>
                </a:solidFill>
                <a:latin charset="-122" typeface="华文新魏"/>
                <a:ea charset="-122" typeface="华文新魏"/>
              </a:rPr>
              <a:t>报告</a:t>
            </a:r>
            <a:r>
              <a:rPr lang="zh-CN" altLang="en-US" sz="2800" dirty="0">
                <a:latin charset="-122" typeface="华文新魏"/>
                <a:ea charset="-122" typeface="华文新魏"/>
              </a:rPr>
              <a:t>：在</a:t>
            </a:r>
            <a:r>
              <a:rPr lang="zh-CN" altLang="zh-CN" sz="2800" dirty="0">
                <a:latin charset="-122" typeface="华文新魏"/>
                <a:ea charset="-122" typeface="华文新魏"/>
              </a:rPr>
              <a:t>数据平台</a:t>
            </a:r>
            <a:r>
              <a:rPr lang="zh-CN" altLang="zh-CN" sz="2800" dirty="0">
                <a:latin charset="-122" typeface="华文新魏"/>
                <a:ea charset="-122" typeface="华文新魏"/>
              </a:rPr>
              <a:t>获取</a:t>
            </a:r>
            <a:r>
              <a:rPr lang="zh-CN" altLang="zh-CN" sz="2800" dirty="0">
                <a:latin charset="-122" typeface="华文新魏"/>
                <a:ea charset="-122" typeface="华文新魏"/>
              </a:rPr>
              <a:t>本</a:t>
            </a:r>
            <a:r>
              <a:rPr lang="zh-CN" altLang="en-US" sz="2800" dirty="0">
                <a:latin charset="-122" typeface="华文新魏"/>
                <a:ea charset="-122" typeface="华文新魏"/>
              </a:rPr>
              <a:t>省</a:t>
            </a:r>
            <a:r>
              <a:rPr lang="zh-CN" altLang="zh-CN" sz="2800" dirty="0">
                <a:latin charset="-122" typeface="华文新魏"/>
                <a:ea charset="-122" typeface="华文新魏"/>
              </a:rPr>
              <a:t>学校</a:t>
            </a:r>
            <a:r>
              <a:rPr lang="zh-CN" altLang="zh-CN" sz="2800" dirty="0">
                <a:latin charset="-122" typeface="华文新魏"/>
                <a:ea charset="-122" typeface="华文新魏"/>
              </a:rPr>
              <a:t>数据信息</a:t>
            </a:r>
            <a:r>
              <a:rPr lang="zh-CN" altLang="zh-CN" sz="2800" dirty="0">
                <a:latin charset="-122" typeface="华文新魏"/>
                <a:ea charset="-122" typeface="华文新魏"/>
              </a:rPr>
              <a:t>，撰写</a:t>
            </a:r>
            <a:r>
              <a:rPr lang="zh-CN" altLang="zh-CN" sz="2800" dirty="0">
                <a:latin charset="-122" typeface="华文新魏"/>
                <a:ea charset="-122" typeface="华文新魏"/>
              </a:rPr>
              <a:t>省级评估报告，以函件形式报送国务院教育督导委员会办公室</a:t>
            </a:r>
            <a:r>
              <a:rPr lang="zh-CN" altLang="en-US" sz="2800" dirty="0">
                <a:latin charset="-122" typeface="华文新魏"/>
                <a:ea charset="-122" typeface="华文新魏"/>
              </a:rPr>
              <a:t>。主要内容建议</a:t>
            </a:r>
            <a:r>
              <a:rPr lang="zh-CN" altLang="zh-CN" sz="2800" dirty="0">
                <a:latin charset="-122" typeface="华文新魏"/>
                <a:ea charset="-122" typeface="华文新魏"/>
              </a:rPr>
              <a:t>：</a:t>
            </a:r>
          </a:p>
          <a:p>
            <a:pPr>
              <a:spcBef>
                <a:spcPts val="600"/>
              </a:spcBef>
              <a:spcAft>
                <a:spcPts val="600"/>
              </a:spcAft>
              <a:buNone/>
            </a:pPr>
            <a:r>
              <a:rPr lang="en-US" altLang="zh-CN" sz="2800" dirty="0">
                <a:solidFill>
                  <a:srgbClr val="ffff00"/>
                </a:solidFill>
                <a:latin charset="-122" typeface="华文新魏"/>
                <a:ea charset="-122" typeface="华文新魏"/>
              </a:rPr>
              <a:t>1</a:t>
            </a:r>
            <a:r>
              <a:rPr lang="zh-CN" altLang="en-US" sz="2800" dirty="0">
                <a:solidFill>
                  <a:srgbClr val="ffff00"/>
                </a:solidFill>
                <a:latin charset="-122" typeface="华文新魏"/>
                <a:ea charset="-122" typeface="华文新魏"/>
              </a:rPr>
              <a:t>、</a:t>
            </a:r>
            <a:r>
              <a:rPr lang="zh-CN" altLang="zh-CN" sz="2800" dirty="0">
                <a:solidFill>
                  <a:srgbClr val="ffff00"/>
                </a:solidFill>
                <a:latin charset="-122" typeface="华文新魏"/>
                <a:ea charset="-122" typeface="华文新魏"/>
              </a:rPr>
              <a:t>基本</a:t>
            </a:r>
            <a:r>
              <a:rPr lang="zh-CN" altLang="zh-CN" sz="2800" dirty="0">
                <a:solidFill>
                  <a:srgbClr val="ffff00"/>
                </a:solidFill>
                <a:latin charset="-122" typeface="华文新魏"/>
                <a:ea charset="-122" typeface="华文新魏"/>
              </a:rPr>
              <a:t>情况</a:t>
            </a:r>
            <a:r>
              <a:rPr lang="zh-CN" altLang="zh-CN" sz="2800" dirty="0">
                <a:latin charset="-122" typeface="华文新魏"/>
                <a:ea charset="-122" typeface="华文新魏"/>
              </a:rPr>
              <a:t>（</a:t>
            </a:r>
            <a:r>
              <a:rPr lang="zh-CN" altLang="zh-CN" sz="2800" dirty="0">
                <a:latin charset="-122" typeface="华文新魏"/>
                <a:ea charset="-122" typeface="华文新魏"/>
              </a:rPr>
              <a:t>本</a:t>
            </a:r>
            <a:r>
              <a:rPr lang="zh-CN" altLang="en-US" sz="2800" dirty="0">
                <a:latin charset="-122" typeface="华文新魏"/>
                <a:ea charset="-122" typeface="华文新魏"/>
              </a:rPr>
              <a:t>省</a:t>
            </a:r>
            <a:r>
              <a:rPr lang="zh-CN" altLang="zh-CN" sz="2800" dirty="0">
                <a:latin charset="-122" typeface="华文新魏"/>
                <a:ea charset="-122" typeface="华文新魏"/>
              </a:rPr>
              <a:t>职业教育</a:t>
            </a:r>
            <a:r>
              <a:rPr lang="zh-CN" altLang="zh-CN" sz="2800" dirty="0">
                <a:latin charset="-122" typeface="华文新魏"/>
                <a:ea charset="-122" typeface="华文新魏"/>
              </a:rPr>
              <a:t>概况、本轮评估基本情况、评价结论的主要依据等）</a:t>
            </a:r>
            <a:r>
              <a:rPr lang="zh-CN" altLang="en-US" sz="2800" dirty="0">
                <a:latin charset="-122" typeface="华文新魏"/>
                <a:ea charset="-122" typeface="华文新魏"/>
              </a:rPr>
              <a:t>；</a:t>
            </a:r>
          </a:p>
          <a:p>
            <a:pPr>
              <a:spcBef>
                <a:spcPts val="600"/>
              </a:spcBef>
              <a:spcAft>
                <a:spcPts val="600"/>
              </a:spcAft>
              <a:buNone/>
            </a:pPr>
            <a:r>
              <a:rPr lang="en-US" altLang="zh-CN" sz="2800" dirty="0">
                <a:solidFill>
                  <a:srgbClr val="ffff00"/>
                </a:solidFill>
                <a:latin charset="-122" typeface="华文新魏"/>
                <a:ea charset="-122" typeface="华文新魏"/>
              </a:rPr>
              <a:t>2</a:t>
            </a:r>
            <a:r>
              <a:rPr lang="zh-CN" altLang="en-US" sz="2800" dirty="0">
                <a:solidFill>
                  <a:srgbClr val="ffff00"/>
                </a:solidFill>
                <a:latin charset="-122" typeface="华文新魏"/>
                <a:ea charset="-122" typeface="华文新魏"/>
              </a:rPr>
              <a:t>、</a:t>
            </a:r>
            <a:r>
              <a:rPr lang="zh-CN" altLang="zh-CN" sz="2800" dirty="0">
                <a:solidFill>
                  <a:srgbClr val="ffff00"/>
                </a:solidFill>
                <a:latin charset="-122" typeface="华文新魏"/>
                <a:ea charset="-122" typeface="华文新魏"/>
              </a:rPr>
              <a:t>中</a:t>
            </a:r>
            <a:r>
              <a:rPr lang="zh-CN" altLang="zh-CN" sz="2800" dirty="0">
                <a:solidFill>
                  <a:srgbClr val="ffff00"/>
                </a:solidFill>
                <a:latin charset="-122" typeface="华文新魏"/>
                <a:ea charset="-122" typeface="华文新魏"/>
              </a:rPr>
              <a:t>职办学能力基本评价和</a:t>
            </a:r>
            <a:r>
              <a:rPr lang="zh-CN" altLang="zh-CN" sz="2800" dirty="0">
                <a:solidFill>
                  <a:srgbClr val="ffff00"/>
                </a:solidFill>
                <a:latin charset="-122" typeface="华文新魏"/>
                <a:ea charset="-122" typeface="华文新魏"/>
              </a:rPr>
              <a:t>结论</a:t>
            </a:r>
            <a:r>
              <a:rPr lang="zh-CN" altLang="zh-CN" sz="2800" dirty="0">
                <a:latin charset="-122" typeface="华文新魏"/>
                <a:ea charset="-122" typeface="华文新魏"/>
              </a:rPr>
              <a:t>（</a:t>
            </a:r>
            <a:r>
              <a:rPr lang="zh-CN" altLang="zh-CN" sz="2800" dirty="0">
                <a:latin charset="-122" typeface="华文新魏"/>
                <a:ea charset="-122" typeface="华文新魏"/>
              </a:rPr>
              <a:t>围绕中职</a:t>
            </a:r>
            <a:r>
              <a:rPr lang="en-US" altLang="zh-CN" sz="2800" dirty="0">
                <a:latin charset="-122" typeface="华文新魏"/>
                <a:ea charset="-122" typeface="华文新魏"/>
              </a:rPr>
              <a:t>19</a:t>
            </a:r>
            <a:r>
              <a:rPr lang="zh-CN" altLang="zh-CN" sz="2800" dirty="0">
                <a:latin charset="-122" typeface="华文新魏"/>
                <a:ea charset="-122" typeface="华文新魏"/>
              </a:rPr>
              <a:t>个指标）</a:t>
            </a:r>
            <a:r>
              <a:rPr lang="zh-CN" altLang="en-US" sz="2800" dirty="0">
                <a:latin charset="-122" typeface="华文新魏"/>
                <a:ea charset="-122" typeface="华文新魏"/>
              </a:rPr>
              <a:t>；</a:t>
            </a:r>
          </a:p>
          <a:p>
            <a:pPr>
              <a:spcBef>
                <a:spcPts val="600"/>
              </a:spcBef>
              <a:spcAft>
                <a:spcPts val="600"/>
              </a:spcAft>
              <a:buNone/>
            </a:pPr>
            <a:r>
              <a:rPr lang="en-US" altLang="zh-CN" sz="2800" dirty="0">
                <a:solidFill>
                  <a:srgbClr val="ffff00"/>
                </a:solidFill>
                <a:latin charset="-122" typeface="华文新魏"/>
                <a:ea charset="-122" typeface="华文新魏"/>
              </a:rPr>
              <a:t>3</a:t>
            </a:r>
            <a:r>
              <a:rPr lang="zh-CN" altLang="en-US" sz="2800" dirty="0">
                <a:solidFill>
                  <a:srgbClr val="ffff00"/>
                </a:solidFill>
                <a:latin charset="-122" typeface="华文新魏"/>
                <a:ea charset="-122" typeface="华文新魏"/>
              </a:rPr>
              <a:t>、</a:t>
            </a:r>
            <a:r>
              <a:rPr lang="zh-CN" altLang="zh-CN" sz="2800" dirty="0">
                <a:solidFill>
                  <a:srgbClr val="ffff00"/>
                </a:solidFill>
                <a:latin charset="-122" typeface="华文新魏"/>
                <a:ea charset="-122" typeface="华文新魏"/>
              </a:rPr>
              <a:t>高职</a:t>
            </a:r>
            <a:r>
              <a:rPr lang="zh-CN" altLang="zh-CN" sz="2800" dirty="0">
                <a:solidFill>
                  <a:srgbClr val="ffff00"/>
                </a:solidFill>
                <a:latin charset="-122" typeface="华文新魏"/>
                <a:ea charset="-122" typeface="华文新魏"/>
              </a:rPr>
              <a:t>适应社会需求能力基本评价和</a:t>
            </a:r>
            <a:r>
              <a:rPr lang="zh-CN" altLang="zh-CN" sz="2800" dirty="0">
                <a:solidFill>
                  <a:srgbClr val="ffff00"/>
                </a:solidFill>
                <a:latin charset="-122" typeface="华文新魏"/>
                <a:ea charset="-122" typeface="华文新魏"/>
              </a:rPr>
              <a:t>结论</a:t>
            </a:r>
            <a:r>
              <a:rPr lang="zh-CN" altLang="zh-CN" sz="2800" dirty="0">
                <a:latin charset="-122" typeface="华文新魏"/>
                <a:ea charset="-122" typeface="华文新魏"/>
              </a:rPr>
              <a:t>（</a:t>
            </a:r>
            <a:r>
              <a:rPr lang="zh-CN" altLang="zh-CN" sz="2800" dirty="0">
                <a:latin charset="-122" typeface="华文新魏"/>
                <a:ea charset="-122" typeface="华文新魏"/>
              </a:rPr>
              <a:t>围绕高职</a:t>
            </a:r>
            <a:r>
              <a:rPr lang="en-US" altLang="zh-CN" sz="2800" dirty="0">
                <a:latin charset="-122" typeface="华文新魏"/>
                <a:ea charset="-122" typeface="华文新魏"/>
              </a:rPr>
              <a:t>20</a:t>
            </a:r>
            <a:r>
              <a:rPr lang="zh-CN" altLang="zh-CN" sz="2800" dirty="0">
                <a:latin charset="-122" typeface="华文新魏"/>
                <a:ea charset="-122" typeface="华文新魏"/>
              </a:rPr>
              <a:t>个指标）</a:t>
            </a:r>
            <a:r>
              <a:rPr lang="zh-CN" altLang="en-US" sz="2800" dirty="0">
                <a:latin charset="-122" typeface="华文新魏"/>
                <a:ea charset="-122" typeface="华文新魏"/>
              </a:rPr>
              <a:t>；</a:t>
            </a:r>
          </a:p>
          <a:p>
            <a:pPr>
              <a:spcBef>
                <a:spcPts val="600"/>
              </a:spcBef>
              <a:spcAft>
                <a:spcPts val="600"/>
              </a:spcAft>
              <a:buNone/>
            </a:pPr>
            <a:r>
              <a:rPr lang="en-US" altLang="zh-CN" sz="2800" dirty="0">
                <a:solidFill>
                  <a:srgbClr val="ffff00"/>
                </a:solidFill>
                <a:latin charset="-122" typeface="华文新魏"/>
                <a:ea charset="-122" typeface="华文新魏"/>
              </a:rPr>
              <a:t>4</a:t>
            </a:r>
            <a:r>
              <a:rPr lang="zh-CN" altLang="en-US" sz="2800" dirty="0">
                <a:solidFill>
                  <a:srgbClr val="ffff00"/>
                </a:solidFill>
                <a:latin charset="-122" typeface="华文新魏"/>
                <a:ea charset="-122" typeface="华文新魏"/>
              </a:rPr>
              <a:t>、发现的主要</a:t>
            </a:r>
            <a:r>
              <a:rPr lang="zh-CN" altLang="zh-CN" sz="2800" dirty="0">
                <a:solidFill>
                  <a:srgbClr val="ffff00"/>
                </a:solidFill>
                <a:latin charset="-122" typeface="华文新魏"/>
                <a:ea charset="-122" typeface="华文新魏"/>
              </a:rPr>
              <a:t>问题</a:t>
            </a:r>
            <a:r>
              <a:rPr lang="zh-CN" altLang="zh-CN" sz="2800" dirty="0">
                <a:solidFill>
                  <a:srgbClr val="ffff00"/>
                </a:solidFill>
                <a:latin charset="-122" typeface="华文新魏"/>
                <a:ea charset="-122" typeface="华文新魏"/>
              </a:rPr>
              <a:t>和解决方法</a:t>
            </a:r>
            <a:r>
              <a:rPr lang="zh-CN" altLang="zh-CN" sz="2800" dirty="0">
                <a:latin charset="-122" typeface="华文新魏"/>
                <a:ea charset="-122" typeface="华文新魏"/>
              </a:rPr>
              <a:t>等</a:t>
            </a:r>
            <a:r>
              <a:rPr lang="zh-CN" altLang="en-US" sz="2800" dirty="0">
                <a:latin charset="-122" typeface="华文新魏"/>
                <a:ea charset="-122" typeface="华文新魏"/>
              </a:rPr>
              <a:t>；</a:t>
            </a:r>
          </a:p>
          <a:p>
            <a:pPr>
              <a:spcBef>
                <a:spcPts val="600"/>
              </a:spcBef>
              <a:spcAft>
                <a:spcPts val="600"/>
              </a:spcAft>
              <a:buNone/>
            </a:pPr>
            <a:r>
              <a:rPr lang="en-US" altLang="zh-CN" sz="2800" dirty="0">
                <a:solidFill>
                  <a:srgbClr val="ffff00"/>
                </a:solidFill>
                <a:latin charset="-122" typeface="华文新魏"/>
                <a:ea charset="-122" typeface="华文新魏"/>
              </a:rPr>
              <a:t>5</a:t>
            </a:r>
            <a:r>
              <a:rPr lang="zh-CN" altLang="en-US" sz="2800" dirty="0">
                <a:solidFill>
                  <a:srgbClr val="ffff00"/>
                </a:solidFill>
                <a:latin charset="-122" typeface="华文新魏"/>
                <a:ea charset="-122" typeface="华文新魏"/>
              </a:rPr>
              <a:t>、鼓励各省围绕评估指标，提交高水平的省级评估报告。</a:t>
            </a:r>
          </a:p>
        </p:txBody>
      </p:sp>
      <p:sp>
        <p:nvSpPr>
          <p:cNvPr id="49155" name=""/>
          <p:cNvSpPr>
            <a:spLocks noRot="1" noChangeAspect="0"/>
          </p:cNvSpPr>
          <p:nvPr/>
        </p:nvSpPr>
        <p:spPr>
          <a:xfrm>
            <a:off x="-357187" y="-285750"/>
            <a:ext cx="6143625" cy="1270000"/>
          </a:xfrm>
          <a:prstGeom prst="rect">
            <a:avLst/>
          </a:prstGeom>
          <a:noFill/>
          <a:ln>
            <a:noFill/>
          </a:ln>
        </p:spPr>
        <p:txBody>
          <a:bodyPr lIns="92075" rIns="92075" tIns="46038" bIns="46038" anchor="ctr"/>
          <a:lstStyle/>
          <a:p>
            <a:pPr algn="ctr"/>
            <a:r>
              <a:rPr lang="zh-CN" altLang="en-US" sz="3200" dirty="0" b="1">
                <a:solidFill>
                  <a:srgbClr val="ffff00"/>
                </a:solidFill>
                <a:latin charset="-122" typeface="华文新魏"/>
                <a:ea charset="-122" typeface="华文新魏"/>
              </a:rPr>
              <a:t>（四）关于省级评估报告撰写      </a:t>
            </a:r>
          </a:p>
        </p:txBody>
      </p:sp>
    </p:spTree>
  </p:cSld>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50176" name=""/>
        <p:cNvGrpSpPr>
          <a:grpSpLocks/>
        </p:cNvGrpSpPr>
        <p:nvPr/>
      </p:nvGrpSpPr>
      <p:grpSpPr>
        <a:xfrm/>
      </p:grpSpPr>
      <p:sp>
        <p:nvSpPr>
          <p:cNvPr id="50178" name=""/>
          <p:cNvSpPr>
            <a:spLocks noGrp="1" noChangeAspect="0"/>
          </p:cNvSpPr>
          <p:nvPr>
            <p:ph type="subTitle" sz="full" idx="4294967295"/>
          </p:nvPr>
        </p:nvSpPr>
        <p:spPr>
          <a:xfrm rot="0">
            <a:off x="611188" y="404813"/>
            <a:ext cx="7273925" cy="841375"/>
          </a:xfrm>
          <a:ln/>
        </p:spPr>
        <p:txBody>
          <a:bodyPr wrap="square" lIns="91440" rIns="91440" tIns="45720" bIns="45720" anchor="t" anchorCtr="false"/>
          <a:lstStyle>
            <a:lvl1pPr algn="ctr" marL="0">
              <a:buNone/>
              <a:defRPr/>
            </a:lvl1pPr>
            <a:lvl2pPr algn="ctr" marL="457200">
              <a:buNone/>
              <a:defRPr/>
            </a:lvl2pPr>
            <a:lvl3pPr algn="ctr" marL="914400">
              <a:buNone/>
              <a:defRPr/>
            </a:lvl3pPr>
            <a:lvl4pPr algn="ctr" marL="1371600">
              <a:buNone/>
              <a:defRPr/>
            </a:lvl4pPr>
            <a:lvl5pPr algn="ctr" marL="1828800">
              <a:buNone/>
              <a:defRPr/>
            </a:lvl5pPr>
          </a:lstStyle>
          <a:p>
            <a:pPr/>
            <a:r>
              <a:rPr lang="zh-CN" altLang="en-US" dirty="0">
                <a:solidFill>
                  <a:srgbClr val="ffffff"/>
                </a:solidFill>
                <a:latin charset="-122" typeface="华文琥珀"/>
                <a:ea charset="-122" typeface="华文琥珀"/>
              </a:rPr>
              <a:t>全国职业院校评估工作微信群：</a:t>
            </a:r>
          </a:p>
        </p:txBody>
      </p:sp>
      <p:pic>
        <p:nvPicPr>
          <p:cNvPr id="50179" name=""/>
          <p:cNvPicPr>
            <a:picLocks noChangeAspect="1"/>
          </p:cNvPicPr>
          <p:nvPr/>
        </p:nvPicPr>
        <p:blipFill>
          <a:blip r:embed="rID1">
            <a:extLst/>
          </a:blip>
          <a:srcRect/>
          <a:stretch>
            <a:fillRect/>
          </a:stretch>
        </p:blipFill>
        <p:spPr>
          <a:xfrm>
            <a:off x="2071688" y="1285875"/>
            <a:ext cx="4429125" cy="5081588"/>
          </a:xfrm>
          <a:prstGeom prst="rect">
            <a:avLst/>
          </a:prstGeom>
          <a:noFill/>
          <a:ln>
            <a:noFill/>
          </a:ln>
        </p:spPr>
      </p:pic>
    </p:spTree>
  </p:cSld>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51200" name=""/>
        <p:cNvGrpSpPr>
          <a:grpSpLocks/>
        </p:cNvGrpSpPr>
        <p:nvPr/>
      </p:nvGrpSpPr>
      <p:grpSpPr>
        <a:xfrm/>
      </p:grpSpPr>
      <p:pic>
        <p:nvPicPr>
          <p:cNvPr id="51202" name=""/>
          <p:cNvPicPr>
            <a:picLocks noChangeAspect="0"/>
          </p:cNvPicPr>
          <p:nvPr/>
        </p:nvPicPr>
        <p:blipFill>
          <a:blip r:embed="rID2">
            <a:extLst/>
          </a:blip>
          <a:srcRect/>
          <a:stretch>
            <a:fillRect/>
          </a:stretch>
        </p:blipFill>
        <p:spPr>
          <a:xfrm>
            <a:off x="1871663" y="2798763"/>
            <a:ext cx="5430837" cy="1292225"/>
          </a:xfrm>
          <a:prstGeom prst="rect">
            <a:avLst/>
          </a:prstGeom>
          <a:ln/>
        </p:spPr>
      </p:pic>
    </p:spTree>
  </p:cSld>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11264" name=""/>
        <p:cNvGrpSpPr>
          <a:grpSpLocks/>
        </p:cNvGrpSpPr>
        <p:nvPr/>
      </p:nvGrpSpPr>
      <p:grpSpPr>
        <a:xfrm/>
      </p:grpSpPr>
      <p:sp>
        <p:nvSpPr>
          <p:cNvPr id="11266" name=""/>
          <p:cNvSpPr>
            <a:spLocks noGrp="1" noChangeAspect="0"/>
          </p:cNvSpPr>
          <p:nvPr>
            <p:ph type="body" sz="full" idx="4294967295"/>
          </p:nvPr>
        </p:nvSpPr>
        <p:spPr>
          <a:xfrm rot="0">
            <a:off x="107950" y="115888"/>
            <a:ext cx="8928100" cy="6337300"/>
          </a:xfrm>
          <a:ln/>
        </p:spPr>
        <p:txBody>
          <a:bodyPr wrap="square" lIns="91440" rIns="91440" tIns="45720" bIns="45720" anchor="t" anchorCtr="false"/>
          <a:lstStyle/>
          <a:p>
            <a:pPr>
              <a:spcBef>
                <a:spcPts val="600"/>
              </a:spcBef>
              <a:spcAft>
                <a:spcPts val="600"/>
              </a:spcAft>
              <a:buNone/>
            </a:pPr>
            <a:r>
              <a:rPr lang="zh-CN" altLang="en-US" sz="3600" dirty="0" b="1">
                <a:solidFill>
                  <a:srgbClr val="ffff00"/>
                </a:solidFill>
                <a:latin charset="-122" typeface="华文新魏"/>
                <a:ea charset="-122" typeface="华文新魏"/>
              </a:rPr>
              <a:t>（三）指标说明</a:t>
            </a:r>
          </a:p>
          <a:p>
            <a:pPr>
              <a:buNone/>
            </a:pPr>
            <a:r>
              <a:rPr lang="en-US" altLang="zh-CN" sz="2700" dirty="0" b="1">
                <a:solidFill>
                  <a:srgbClr val="ffff00"/>
                </a:solidFill>
                <a:latin charset="-122" typeface="华文新魏"/>
                <a:ea charset="-122" typeface="华文新魏"/>
              </a:rPr>
              <a:t>1.</a:t>
            </a:r>
            <a:r>
              <a:rPr lang="zh-CN" altLang="zh-CN" sz="2700" dirty="0" b="1">
                <a:solidFill>
                  <a:srgbClr val="ffff00"/>
                </a:solidFill>
                <a:latin charset="-122" typeface="华文新魏"/>
                <a:ea charset="-122" typeface="华文新魏"/>
              </a:rPr>
              <a:t>年生均财政拨款水平：</a:t>
            </a:r>
            <a:r>
              <a:rPr lang="zh-CN" altLang="zh-CN" sz="2700" dirty="0">
                <a:latin charset="-122" typeface="华文新魏"/>
                <a:ea charset="-122" typeface="华文新魏"/>
              </a:rPr>
              <a:t>指学校通过各种财政渠道获得的经费收入，包括财政预算内、预算外、专项、经常性补贴等，按全日制学历教育在校生人数折算的平均水平。</a:t>
            </a:r>
          </a:p>
          <a:p>
            <a:pPr>
              <a:buNone/>
            </a:pPr>
            <a:r>
              <a:rPr lang="en-US" altLang="zh-CN" sz="2700" dirty="0" b="1">
                <a:solidFill>
                  <a:srgbClr val="ffff00"/>
                </a:solidFill>
                <a:latin charset="-122" typeface="华文新魏"/>
                <a:ea charset="-122" typeface="华文新魏"/>
              </a:rPr>
              <a:t>2.</a:t>
            </a:r>
            <a:r>
              <a:rPr lang="zh-CN" altLang="zh-CN" sz="2700" dirty="0" b="1">
                <a:solidFill>
                  <a:srgbClr val="ffff00"/>
                </a:solidFill>
                <a:latin charset="-122" typeface="华文新魏"/>
                <a:ea charset="-122" typeface="华文新魏"/>
              </a:rPr>
              <a:t>生均教学仪器设备值：</a:t>
            </a:r>
            <a:r>
              <a:rPr lang="zh-CN" altLang="zh-CN" sz="2700" dirty="0">
                <a:latin charset="-122" typeface="华文新魏"/>
                <a:ea charset="-122" typeface="华文新魏"/>
              </a:rPr>
              <a:t>指学校教学仪器设备总资产值与在校生总数之比。教学仪器设备资产值是指学校固定资产中用于教学、实验、实习、科研等仪器设备的资产值。</a:t>
            </a:r>
          </a:p>
          <a:p>
            <a:pPr>
              <a:buNone/>
            </a:pPr>
            <a:r>
              <a:rPr lang="en-US" altLang="zh-CN" sz="2700" dirty="0" b="1">
                <a:solidFill>
                  <a:srgbClr val="ffff00"/>
                </a:solidFill>
                <a:latin charset="-122" typeface="华文新魏"/>
                <a:ea charset="-122" typeface="华文新魏"/>
              </a:rPr>
              <a:t>3.</a:t>
            </a:r>
            <a:r>
              <a:rPr lang="zh-CN" altLang="zh-CN" sz="2700" dirty="0" b="1">
                <a:solidFill>
                  <a:srgbClr val="ffff00"/>
                </a:solidFill>
                <a:latin charset="-122" typeface="华文新魏"/>
                <a:ea charset="-122" typeface="华文新魏"/>
              </a:rPr>
              <a:t>生均教学及辅助、行政办公用房面积：</a:t>
            </a:r>
            <a:r>
              <a:rPr lang="zh-CN" altLang="zh-CN" sz="2700" dirty="0">
                <a:latin charset="-122" typeface="华文新魏"/>
                <a:ea charset="-122" typeface="华文新魏"/>
              </a:rPr>
              <a:t>指学校教学及辅助用房和行政办公用房总面积与全日制学历教育在校生总数之比。</a:t>
            </a:r>
          </a:p>
          <a:p>
            <a:pPr>
              <a:buNone/>
            </a:pPr>
            <a:r>
              <a:rPr lang="en-US" altLang="zh-CN" sz="2700" dirty="0" b="1">
                <a:solidFill>
                  <a:srgbClr val="ffff00"/>
                </a:solidFill>
                <a:latin charset="-122" typeface="华文新魏"/>
                <a:ea charset="-122" typeface="华文新魏"/>
              </a:rPr>
              <a:t>4.</a:t>
            </a:r>
            <a:r>
              <a:rPr lang="zh-CN" altLang="zh-CN" sz="2700" dirty="0" b="1">
                <a:solidFill>
                  <a:srgbClr val="ffff00"/>
                </a:solidFill>
                <a:latin charset="-122" typeface="华文新魏"/>
                <a:ea charset="-122" typeface="华文新魏"/>
              </a:rPr>
              <a:t>信息化教学条件：</a:t>
            </a:r>
            <a:r>
              <a:rPr lang="zh-CN" altLang="zh-CN" sz="2700" dirty="0">
                <a:latin charset="-122" typeface="华文新魏"/>
                <a:ea charset="-122" typeface="华文新魏"/>
              </a:rPr>
              <a:t>指中职学校保障教学的信息技术条件情况，包括每百名学生拥有教学用终端（计算机）数、网络多媒体教室数、接入互联网出口带宽、上网课程总量情况等。</a:t>
            </a:r>
          </a:p>
        </p:txBody>
      </p:sp>
    </p:spTree>
  </p:cSld>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12288" name=""/>
        <p:cNvGrpSpPr>
          <a:grpSpLocks/>
        </p:cNvGrpSpPr>
        <p:nvPr/>
      </p:nvGrpSpPr>
      <p:grpSpPr>
        <a:xfrm/>
      </p:grpSpPr>
      <p:sp>
        <p:nvSpPr>
          <p:cNvPr id="12290" name=""/>
          <p:cNvSpPr>
            <a:spLocks noGrp="1" noChangeAspect="0"/>
          </p:cNvSpPr>
          <p:nvPr>
            <p:ph type="body" sz="full" idx="4294967295"/>
          </p:nvPr>
        </p:nvSpPr>
        <p:spPr>
          <a:xfrm rot="0">
            <a:off x="323850" y="908050"/>
            <a:ext cx="8569326" cy="5545138"/>
          </a:xfrm>
          <a:noFill/>
          <a:ln>
            <a:noFill/>
          </a:ln>
        </p:spPr>
        <p:txBody>
          <a:bodyPr wrap="square" lIns="91440" rIns="91440" tIns="45720" bIns="45720" anchor="t" anchorCtr="false"/>
          <a:lstStyle/>
          <a:p>
            <a:pPr>
              <a:buNone/>
            </a:pPr>
            <a:r>
              <a:rPr lang="en-US" altLang="zh-CN" sz="2700" dirty="0" b="1">
                <a:solidFill>
                  <a:srgbClr val="ffff00"/>
                </a:solidFill>
                <a:latin charset="-122" typeface="华文新魏"/>
                <a:ea charset="-122" typeface="华文新魏"/>
              </a:rPr>
              <a:t>5.</a:t>
            </a:r>
            <a:r>
              <a:rPr lang="zh-CN" altLang="zh-CN" sz="2700" dirty="0" b="1">
                <a:solidFill>
                  <a:srgbClr val="ffff00"/>
                </a:solidFill>
                <a:latin charset="-122" typeface="华文新魏"/>
                <a:ea charset="-122" typeface="华文新魏"/>
              </a:rPr>
              <a:t>生均校内实践教学工位数：</a:t>
            </a:r>
            <a:r>
              <a:rPr lang="zh-CN" altLang="zh-CN" sz="2800" dirty="0">
                <a:latin charset="-122" typeface="华文新魏"/>
                <a:ea charset="-122" typeface="华文新魏"/>
              </a:rPr>
              <a:t>指学校校内实践（实习、实训）场所进行实践教学的工位数</a:t>
            </a:r>
            <a:r>
              <a:rPr lang="en-US" altLang="zh-CN" sz="2800" dirty="0">
                <a:latin charset="-122" typeface="华文新魏"/>
                <a:ea charset="-122" typeface="华文新魏"/>
              </a:rPr>
              <a:t>,</a:t>
            </a:r>
            <a:r>
              <a:rPr lang="zh-CN" altLang="zh-CN" sz="2800" dirty="0">
                <a:latin charset="-122" typeface="华文新魏"/>
                <a:ea charset="-122" typeface="华文新魏"/>
              </a:rPr>
              <a:t>即，按全日制学历教育在校生人数折算的平</a:t>
            </a:r>
            <a:r>
              <a:rPr lang="zh-CN" altLang="zh-CN" sz="2800" dirty="0">
                <a:solidFill>
                  <a:srgbClr val="ff0000"/>
                </a:solidFill>
                <a:latin charset="-122" typeface="华文新魏"/>
                <a:ea charset="-122" typeface="华文新魏"/>
              </a:rPr>
              <a:t>实践教学过程最基本的“做中学”单元数</a:t>
            </a:r>
            <a:r>
              <a:rPr lang="zh-CN" altLang="zh-CN" sz="2800" dirty="0">
                <a:latin charset="-122" typeface="华文新魏"/>
                <a:ea charset="-122" typeface="华文新魏"/>
              </a:rPr>
              <a:t>均水平。</a:t>
            </a:r>
          </a:p>
          <a:p>
            <a:pPr>
              <a:buNone/>
            </a:pPr>
            <a:r>
              <a:rPr lang="en-US" altLang="zh-CN" sz="2700" dirty="0" b="1">
                <a:solidFill>
                  <a:srgbClr val="ffff00"/>
                </a:solidFill>
                <a:latin charset="-122" typeface="华文新魏"/>
                <a:ea charset="-122" typeface="华文新魏"/>
              </a:rPr>
              <a:t>6.</a:t>
            </a:r>
            <a:r>
              <a:rPr lang="zh-CN" altLang="zh-CN" sz="2700" dirty="0" b="1">
                <a:solidFill>
                  <a:srgbClr val="ffff00"/>
                </a:solidFill>
                <a:latin charset="-122" typeface="华文新魏"/>
                <a:ea charset="-122" typeface="华文新魏"/>
              </a:rPr>
              <a:t>生师比：</a:t>
            </a:r>
            <a:r>
              <a:rPr lang="zh-CN" altLang="zh-CN" sz="2800" dirty="0">
                <a:latin charset="-122" typeface="华文新魏"/>
                <a:ea charset="-122" typeface="华文新魏"/>
              </a:rPr>
              <a:t>指学校每位专任教师平均所教的学生数。</a:t>
            </a:r>
          </a:p>
          <a:p>
            <a:pPr>
              <a:buNone/>
            </a:pPr>
            <a:r>
              <a:rPr lang="en-US" altLang="zh-CN" sz="2700" dirty="0" b="1">
                <a:solidFill>
                  <a:srgbClr val="ffff00"/>
                </a:solidFill>
                <a:latin charset="-122" typeface="华文新魏"/>
                <a:ea charset="-122" typeface="华文新魏"/>
              </a:rPr>
              <a:t>7.</a:t>
            </a:r>
            <a:r>
              <a:rPr lang="zh-CN" altLang="zh-CN" sz="2700" dirty="0" b="1">
                <a:solidFill>
                  <a:srgbClr val="ffff00"/>
                </a:solidFill>
                <a:latin charset="-122" typeface="华文新魏"/>
                <a:ea charset="-122" typeface="华文新魏"/>
              </a:rPr>
              <a:t>“双师型”教师比例：</a:t>
            </a:r>
            <a:r>
              <a:rPr lang="zh-CN" altLang="zh-CN" sz="2800" dirty="0">
                <a:latin charset="-122" typeface="华文新魏"/>
                <a:ea charset="-122" typeface="华文新魏"/>
              </a:rPr>
              <a:t>指学校“双师型”（</a:t>
            </a:r>
            <a:r>
              <a:rPr lang="zh-CN" altLang="zh-CN" sz="2800" dirty="0">
                <a:solidFill>
                  <a:srgbClr val="ff0000"/>
                </a:solidFill>
                <a:latin charset="-122" typeface="华文新魏"/>
                <a:ea charset="-122" typeface="华文新魏"/>
              </a:rPr>
              <a:t>具备教师资格和行业能力资格</a:t>
            </a:r>
            <a:r>
              <a:rPr lang="zh-CN" altLang="zh-CN" sz="2800" dirty="0">
                <a:latin charset="-122" typeface="华文新魏"/>
                <a:ea charset="-122" typeface="华文新魏"/>
              </a:rPr>
              <a:t>）专任教师数占专任教师总数的百分比。</a:t>
            </a:r>
          </a:p>
          <a:p>
            <a:pPr>
              <a:buNone/>
            </a:pPr>
            <a:r>
              <a:rPr lang="en-US" altLang="zh-CN" sz="2700" dirty="0" b="1">
                <a:solidFill>
                  <a:srgbClr val="ffff00"/>
                </a:solidFill>
                <a:latin charset="-122" typeface="华文新魏"/>
                <a:ea charset="-122" typeface="华文新魏"/>
              </a:rPr>
              <a:t>8.</a:t>
            </a:r>
            <a:r>
              <a:rPr lang="zh-CN" altLang="zh-CN" sz="2700" dirty="0" b="1">
                <a:solidFill>
                  <a:srgbClr val="ffff00"/>
                </a:solidFill>
                <a:latin charset="-122" typeface="华文新魏"/>
                <a:ea charset="-122" typeface="华文新魏"/>
              </a:rPr>
              <a:t>课程开设结构：</a:t>
            </a:r>
            <a:r>
              <a:rPr lang="zh-CN" altLang="zh-CN" sz="2800" dirty="0">
                <a:latin charset="-122" typeface="华文新魏"/>
                <a:ea charset="-122" typeface="华文新魏"/>
              </a:rPr>
              <a:t>指学校语文、数学、英语、德育、专业理论、实践教学等课程开设情况。</a:t>
            </a:r>
          </a:p>
        </p:txBody>
      </p:sp>
    </p:spTree>
  </p:cSld>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13312" name=""/>
        <p:cNvGrpSpPr>
          <a:grpSpLocks/>
        </p:cNvGrpSpPr>
        <p:nvPr/>
      </p:nvGrpSpPr>
      <p:grpSpPr>
        <a:xfrm/>
      </p:grpSpPr>
      <p:sp>
        <p:nvSpPr>
          <p:cNvPr id="13314" name=""/>
          <p:cNvSpPr>
            <a:spLocks noGrp="1" noChangeAspect="0"/>
          </p:cNvSpPr>
          <p:nvPr>
            <p:ph type="body" sz="full" idx="4294967295"/>
          </p:nvPr>
        </p:nvSpPr>
        <p:spPr>
          <a:xfrm rot="0">
            <a:off x="107950" y="836613"/>
            <a:ext cx="8928100" cy="5616575"/>
          </a:xfrm>
          <a:noFill/>
          <a:ln>
            <a:noFill/>
          </a:ln>
        </p:spPr>
        <p:txBody>
          <a:bodyPr wrap="square" lIns="91440" rIns="91440" tIns="45720" bIns="45720" anchor="t" anchorCtr="false"/>
          <a:lstStyle/>
          <a:p>
            <a:pPr>
              <a:buNone/>
            </a:pPr>
            <a:r>
              <a:rPr lang="en-US" altLang="zh-CN" sz="2800" dirty="0" b="1">
                <a:solidFill>
                  <a:srgbClr val="ffff00"/>
                </a:solidFill>
                <a:latin charset="-122" typeface="华文新魏"/>
                <a:ea charset="-122" typeface="华文新魏"/>
              </a:rPr>
              <a:t>9.</a:t>
            </a:r>
            <a:r>
              <a:rPr lang="zh-CN" altLang="zh-CN" sz="2800" dirty="0" b="1">
                <a:solidFill>
                  <a:srgbClr val="ffff00"/>
                </a:solidFill>
                <a:latin charset="-122" typeface="华文新魏"/>
                <a:ea charset="-122" typeface="华文新魏"/>
              </a:rPr>
              <a:t>年生均校外实训基地实习时间：</a:t>
            </a:r>
            <a:r>
              <a:rPr lang="zh-CN" altLang="zh-CN" sz="2800" dirty="0">
                <a:latin charset="-122" typeface="华文新魏"/>
                <a:ea charset="-122" typeface="华文新魏"/>
              </a:rPr>
              <a:t>指上学年在校学生参加校外实训（实习、实践）基地（指</a:t>
            </a:r>
            <a:r>
              <a:rPr lang="zh-CN" altLang="zh-CN" sz="2800" dirty="0">
                <a:solidFill>
                  <a:srgbClr val="ff0000"/>
                </a:solidFill>
                <a:latin charset="-122" typeface="华文新魏"/>
                <a:ea charset="-122" typeface="华文新魏"/>
              </a:rPr>
              <a:t>校企签订合作协议的基地</a:t>
            </a:r>
            <a:r>
              <a:rPr lang="zh-CN" altLang="zh-CN" sz="2800" dirty="0">
                <a:latin charset="-122" typeface="华文新魏"/>
                <a:ea charset="-122" typeface="华文新魏"/>
              </a:rPr>
              <a:t>）实习时间，按全日制学历教育在校生人数折算的平均水平。</a:t>
            </a:r>
          </a:p>
          <a:p>
            <a:pPr>
              <a:buNone/>
            </a:pPr>
            <a:r>
              <a:rPr lang="en-US" altLang="zh-CN" sz="2800" dirty="0" b="1">
                <a:solidFill>
                  <a:srgbClr val="ffff00"/>
                </a:solidFill>
                <a:latin charset="-122" typeface="华文新魏"/>
                <a:ea charset="-122" typeface="华文新魏"/>
              </a:rPr>
              <a:t>10.</a:t>
            </a:r>
            <a:r>
              <a:rPr lang="zh-CN" altLang="zh-CN" sz="2800" dirty="0" b="1">
                <a:solidFill>
                  <a:srgbClr val="ffff00"/>
                </a:solidFill>
                <a:latin charset="-122" typeface="华文新魏"/>
                <a:ea charset="-122" typeface="华文新魏"/>
              </a:rPr>
              <a:t>企业订单学生所占比例：</a:t>
            </a:r>
            <a:r>
              <a:rPr lang="zh-CN" altLang="zh-CN" sz="2800" dirty="0">
                <a:latin charset="-122" typeface="华文新魏"/>
                <a:ea charset="-122" typeface="华文新魏"/>
              </a:rPr>
              <a:t>指学校接受企业订单（指</a:t>
            </a:r>
            <a:r>
              <a:rPr lang="zh-CN" altLang="zh-CN" sz="2800" dirty="0">
                <a:solidFill>
                  <a:srgbClr val="ff0000"/>
                </a:solidFill>
                <a:latin charset="-122" typeface="华文新魏"/>
                <a:ea charset="-122" typeface="华文新魏"/>
              </a:rPr>
              <a:t>用人单位与学校签订合同约定相关就业和服务年限的订单</a:t>
            </a:r>
            <a:r>
              <a:rPr lang="zh-CN" altLang="zh-CN" sz="2800" dirty="0">
                <a:latin charset="-122" typeface="华文新魏"/>
                <a:ea charset="-122" typeface="华文新魏"/>
              </a:rPr>
              <a:t>）的学生人数占学生总数的比例。</a:t>
            </a:r>
          </a:p>
          <a:p>
            <a:pPr>
              <a:buNone/>
            </a:pPr>
            <a:r>
              <a:rPr lang="en-US" altLang="zh-CN" sz="2800" dirty="0" b="1">
                <a:solidFill>
                  <a:srgbClr val="ffff00"/>
                </a:solidFill>
                <a:latin charset="-122" typeface="华文新魏"/>
                <a:ea charset="-122" typeface="华文新魏"/>
              </a:rPr>
              <a:t>11.</a:t>
            </a:r>
            <a:r>
              <a:rPr lang="zh-CN" altLang="zh-CN" sz="2800" dirty="0" b="1">
                <a:solidFill>
                  <a:srgbClr val="ffff00"/>
                </a:solidFill>
                <a:latin charset="-122" typeface="华文新魏"/>
                <a:ea charset="-122" typeface="华文新魏"/>
              </a:rPr>
              <a:t>年支付企业兼职教师课酬：</a:t>
            </a:r>
            <a:r>
              <a:rPr lang="zh-CN" altLang="zh-CN" sz="2800" dirty="0">
                <a:latin charset="-122" typeface="华文新魏"/>
                <a:ea charset="-122" typeface="华文新魏"/>
              </a:rPr>
              <a:t>指学校每年度用于支付企业兼职教师报酬的总金额。</a:t>
            </a:r>
          </a:p>
          <a:p>
            <a:pPr>
              <a:buNone/>
            </a:pPr>
            <a:r>
              <a:rPr lang="en-US" altLang="zh-CN" sz="2800" dirty="0" b="1">
                <a:solidFill>
                  <a:srgbClr val="ffff00"/>
                </a:solidFill>
                <a:latin charset="-122" typeface="华文新魏"/>
                <a:ea charset="-122" typeface="华文新魏"/>
              </a:rPr>
              <a:t>12.</a:t>
            </a:r>
            <a:r>
              <a:rPr lang="zh-CN" altLang="zh-CN" sz="2800" dirty="0" b="1">
                <a:solidFill>
                  <a:srgbClr val="ffff00"/>
                </a:solidFill>
                <a:latin charset="-122" typeface="华文新魏"/>
                <a:ea charset="-122" typeface="华文新魏"/>
              </a:rPr>
              <a:t>年专任专业教师企业实践时间：</a:t>
            </a:r>
            <a:r>
              <a:rPr lang="zh-CN" altLang="zh-CN" sz="2800" dirty="0">
                <a:latin charset="-122" typeface="华文新魏"/>
                <a:ea charset="-122" typeface="华文新魏"/>
              </a:rPr>
              <a:t>指学校每年度专任专业教师参加企业实践的时间总和，以及每年度学校专任专业教师人均参加企业实践时间。</a:t>
            </a:r>
          </a:p>
        </p:txBody>
      </p:sp>
    </p:spTree>
  </p:cSl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14336" name=""/>
        <p:cNvGrpSpPr>
          <a:grpSpLocks/>
        </p:cNvGrpSpPr>
        <p:nvPr/>
      </p:nvGrpSpPr>
      <p:grpSpPr>
        <a:xfrm/>
      </p:grpSpPr>
      <p:sp>
        <p:nvSpPr>
          <p:cNvPr id="14338" name=""/>
          <p:cNvSpPr>
            <a:spLocks noGrp="1" noChangeAspect="0"/>
          </p:cNvSpPr>
          <p:nvPr>
            <p:ph type="body" sz="full" idx="4294967295"/>
          </p:nvPr>
        </p:nvSpPr>
        <p:spPr>
          <a:xfrm rot="0">
            <a:off x="107950" y="1052513"/>
            <a:ext cx="8928100" cy="5400675"/>
          </a:xfrm>
          <a:noFill/>
          <a:ln>
            <a:noFill/>
          </a:ln>
        </p:spPr>
        <p:txBody>
          <a:bodyPr wrap="square" lIns="91440" rIns="91440" tIns="45720" bIns="45720" anchor="t" anchorCtr="false"/>
          <a:lstStyle/>
          <a:p>
            <a:pPr>
              <a:buNone/>
            </a:pPr>
            <a:r>
              <a:rPr lang="en-US" altLang="zh-CN" sz="2800" dirty="0" b="1">
                <a:solidFill>
                  <a:srgbClr val="ffff00"/>
                </a:solidFill>
                <a:latin charset="-122" typeface="华文新魏"/>
                <a:ea charset="-122" typeface="华文新魏"/>
              </a:rPr>
              <a:t>13.</a:t>
            </a:r>
            <a:r>
              <a:rPr lang="zh-CN" altLang="zh-CN" sz="2800" dirty="0" b="1">
                <a:solidFill>
                  <a:srgbClr val="ffff00"/>
                </a:solidFill>
                <a:latin charset="-122" typeface="华文新魏"/>
                <a:ea charset="-122" typeface="华文新魏"/>
              </a:rPr>
              <a:t>企业提供的校内实践教学设备值：</a:t>
            </a:r>
            <a:r>
              <a:rPr lang="zh-CN" altLang="zh-CN" sz="2800" dirty="0">
                <a:latin charset="-122" typeface="华文新魏"/>
                <a:ea charset="-122" typeface="华文新魏"/>
              </a:rPr>
              <a:t>指企业为学校提供的实践教学设备（</a:t>
            </a:r>
            <a:r>
              <a:rPr lang="zh-CN" altLang="zh-CN" sz="2800" dirty="0">
                <a:solidFill>
                  <a:srgbClr val="ff0000"/>
                </a:solidFill>
                <a:latin charset="-122" typeface="华文新魏"/>
                <a:ea charset="-122" typeface="华文新魏"/>
              </a:rPr>
              <a:t>设备在学校，产权属企业，学校有使用权</a:t>
            </a:r>
            <a:r>
              <a:rPr lang="zh-CN" altLang="zh-CN" sz="2800" dirty="0">
                <a:latin charset="-122" typeface="华文新魏"/>
                <a:ea charset="-122" typeface="华文新魏"/>
              </a:rPr>
              <a:t>）的总资产值。</a:t>
            </a:r>
          </a:p>
          <a:p>
            <a:pPr>
              <a:buNone/>
            </a:pPr>
            <a:r>
              <a:rPr lang="en-US" altLang="zh-CN" sz="2800" dirty="0" b="1">
                <a:solidFill>
                  <a:srgbClr val="ffff00"/>
                </a:solidFill>
                <a:latin charset="-122" typeface="华文新魏"/>
                <a:ea charset="-122" typeface="华文新魏"/>
              </a:rPr>
              <a:t>14.</a:t>
            </a:r>
            <a:r>
              <a:rPr lang="zh-CN" altLang="zh-CN" sz="2800" dirty="0" b="1">
                <a:solidFill>
                  <a:srgbClr val="ffff00"/>
                </a:solidFill>
                <a:latin charset="-122" typeface="华文新魏"/>
                <a:ea charset="-122" typeface="华文新魏"/>
              </a:rPr>
              <a:t>毕业生计算机等级考试通过率：</a:t>
            </a:r>
            <a:r>
              <a:rPr lang="zh-CN" altLang="zh-CN" sz="2800" dirty="0">
                <a:latin charset="-122" typeface="华文新魏"/>
                <a:ea charset="-122" typeface="华文新魏"/>
              </a:rPr>
              <a:t>指学校当年已通过计算机等级考试的毕业生数占毕业生总数的百分比。</a:t>
            </a:r>
          </a:p>
          <a:p>
            <a:pPr>
              <a:buNone/>
            </a:pPr>
            <a:r>
              <a:rPr lang="en-US" altLang="zh-CN" sz="2800" dirty="0" b="1">
                <a:solidFill>
                  <a:srgbClr val="ffff00"/>
                </a:solidFill>
                <a:latin charset="-122" typeface="华文新魏"/>
                <a:ea charset="-122" typeface="华文新魏"/>
              </a:rPr>
              <a:t>15.</a:t>
            </a:r>
            <a:r>
              <a:rPr lang="zh-CN" altLang="zh-CN" sz="2800" dirty="0" b="1">
                <a:solidFill>
                  <a:srgbClr val="ffff00"/>
                </a:solidFill>
                <a:latin charset="-122" typeface="华文新魏"/>
                <a:ea charset="-122" typeface="华文新魏"/>
              </a:rPr>
              <a:t>毕业生职业资格证书获取率：</a:t>
            </a:r>
            <a:r>
              <a:rPr lang="zh-CN" altLang="zh-CN" sz="2800" dirty="0">
                <a:latin charset="-122" typeface="华文新魏"/>
                <a:ea charset="-122" typeface="华文新魏"/>
              </a:rPr>
              <a:t>指学校当年已获取所学专业国家资格认定体系内职业资格证书的毕业生数占毕业生总数的百分比。仅统计国家统考类或人社部统考类证书。</a:t>
            </a:r>
          </a:p>
          <a:p>
            <a:pPr>
              <a:buNone/>
            </a:pPr>
            <a:r>
              <a:rPr lang="en-US" altLang="zh-CN" sz="2800" dirty="0" b="1">
                <a:solidFill>
                  <a:srgbClr val="ffff00"/>
                </a:solidFill>
                <a:latin charset="-122" typeface="华文新魏"/>
                <a:ea charset="-122" typeface="华文新魏"/>
              </a:rPr>
              <a:t>16.</a:t>
            </a:r>
            <a:r>
              <a:rPr lang="zh-CN" altLang="zh-CN" sz="2800" dirty="0" b="1">
                <a:solidFill>
                  <a:srgbClr val="ff0000"/>
                </a:solidFill>
                <a:latin charset="-122" typeface="华文新魏"/>
                <a:ea charset="-122" typeface="华文新魏"/>
              </a:rPr>
              <a:t>三年巩固率</a:t>
            </a:r>
            <a:r>
              <a:rPr lang="zh-CN" altLang="zh-CN" sz="2800" dirty="0" b="1">
                <a:solidFill>
                  <a:srgbClr val="ffff00"/>
                </a:solidFill>
                <a:latin charset="-122" typeface="华文新魏"/>
                <a:ea charset="-122" typeface="华文新魏"/>
              </a:rPr>
              <a:t>：</a:t>
            </a:r>
            <a:r>
              <a:rPr lang="zh-CN" altLang="zh-CN" sz="2800" dirty="0">
                <a:latin charset="-122" typeface="华文新魏"/>
                <a:ea charset="-122" typeface="华文新魏"/>
              </a:rPr>
              <a:t>指学校毕业班学生数占该年级入学时学生数的百分比。</a:t>
            </a:r>
          </a:p>
        </p:txBody>
      </p:sp>
    </p:spTree>
  </p:cSl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p:cSld>
    <p:spTree>
      <p:nvGrpSpPr>
        <p:cNvPr id="15360" name=""/>
        <p:cNvGrpSpPr>
          <a:grpSpLocks/>
        </p:cNvGrpSpPr>
        <p:nvPr/>
      </p:nvGrpSpPr>
      <p:grpSpPr>
        <a:xfrm/>
      </p:grpSpPr>
      <p:sp>
        <p:nvSpPr>
          <p:cNvPr id="15362" name=""/>
          <p:cNvSpPr>
            <a:spLocks noGrp="1" noChangeAspect="0"/>
          </p:cNvSpPr>
          <p:nvPr>
            <p:ph type="body" sz="full" idx="4294967295"/>
          </p:nvPr>
        </p:nvSpPr>
        <p:spPr>
          <a:xfrm rot="0">
            <a:off x="107950" y="1484313"/>
            <a:ext cx="8928100" cy="4968875"/>
          </a:xfrm>
          <a:noFill/>
          <a:ln>
            <a:noFill/>
          </a:ln>
        </p:spPr>
        <p:txBody>
          <a:bodyPr wrap="square" lIns="91440" rIns="91440" tIns="45720" bIns="45720" anchor="t" anchorCtr="false"/>
          <a:lstStyle/>
          <a:p>
            <a:pPr>
              <a:buNone/>
            </a:pPr>
            <a:r>
              <a:rPr lang="en-US" altLang="zh-CN" sz="2800" dirty="0" b="1">
                <a:solidFill>
                  <a:srgbClr val="ffff00"/>
                </a:solidFill>
                <a:latin charset="-122" typeface="华文新魏"/>
                <a:ea charset="-122" typeface="华文新魏"/>
              </a:rPr>
              <a:t>17.</a:t>
            </a:r>
            <a:r>
              <a:rPr lang="zh-CN" altLang="zh-CN" sz="2800" dirty="0" b="1">
                <a:solidFill>
                  <a:srgbClr val="ffff00"/>
                </a:solidFill>
                <a:latin charset="-122" typeface="华文新魏"/>
                <a:ea charset="-122" typeface="华文新魏"/>
              </a:rPr>
              <a:t>直接就业率：</a:t>
            </a:r>
            <a:r>
              <a:rPr lang="zh-CN" altLang="zh-CN" sz="2800" dirty="0">
                <a:latin charset="-122" typeface="华文新魏"/>
                <a:ea charset="-122" typeface="华文新魏"/>
              </a:rPr>
              <a:t>指学校当年已直接就业（含创业）的毕业生人数占毕业生总数的百分比。</a:t>
            </a:r>
          </a:p>
          <a:p>
            <a:pPr>
              <a:buNone/>
            </a:pPr>
            <a:r>
              <a:rPr lang="en-US" altLang="zh-CN" sz="2800" dirty="0" b="1">
                <a:solidFill>
                  <a:srgbClr val="ffff00"/>
                </a:solidFill>
                <a:latin charset="-122" typeface="华文新魏"/>
                <a:ea charset="-122" typeface="华文新魏"/>
              </a:rPr>
              <a:t>18.</a:t>
            </a:r>
            <a:r>
              <a:rPr lang="zh-CN" altLang="zh-CN" sz="2800" dirty="0" b="1">
                <a:solidFill>
                  <a:srgbClr val="ffff00"/>
                </a:solidFill>
                <a:latin charset="-122" typeface="华文新魏"/>
                <a:ea charset="-122" typeface="华文新魏"/>
              </a:rPr>
              <a:t>专业点学生分布：</a:t>
            </a:r>
            <a:r>
              <a:rPr lang="zh-CN" altLang="zh-CN" sz="2800" dirty="0">
                <a:latin charset="-122" typeface="华文新魏"/>
                <a:ea charset="-122" typeface="华文新魏"/>
              </a:rPr>
              <a:t>指各专业点在校生分布状况。</a:t>
            </a:r>
          </a:p>
          <a:p>
            <a:pPr>
              <a:buNone/>
            </a:pPr>
            <a:r>
              <a:rPr lang="en-US" altLang="zh-CN" sz="2800" dirty="0" b="1">
                <a:solidFill>
                  <a:srgbClr val="ffff00"/>
                </a:solidFill>
                <a:latin charset="-122" typeface="华文新魏"/>
                <a:ea charset="-122" typeface="华文新魏"/>
              </a:rPr>
              <a:t>19.</a:t>
            </a:r>
            <a:r>
              <a:rPr lang="zh-CN" altLang="zh-CN" sz="2800" dirty="0" b="1">
                <a:solidFill>
                  <a:srgbClr val="ffff00"/>
                </a:solidFill>
                <a:latin charset="-122" typeface="华文新魏"/>
                <a:ea charset="-122" typeface="华文新魏"/>
              </a:rPr>
              <a:t>专业与区域产业匹配度：</a:t>
            </a:r>
            <a:r>
              <a:rPr lang="zh-CN" altLang="zh-CN" sz="2800" dirty="0">
                <a:latin charset="-122" typeface="华文新魏"/>
                <a:ea charset="-122" typeface="华文新魏"/>
              </a:rPr>
              <a:t>指学校学生数最多的几个专业与区域产业的对接程度。</a:t>
            </a:r>
            <a:r>
              <a:rPr lang="zh-CN" altLang="zh-CN" sz="2800" dirty="0">
                <a:solidFill>
                  <a:srgbClr val="ff0000"/>
                </a:solidFill>
                <a:latin charset="-122" typeface="华文新魏"/>
                <a:ea charset="-122" typeface="华文新魏"/>
              </a:rPr>
              <a:t>“区域”主要是指学校所在的县（市、区）</a:t>
            </a:r>
            <a:r>
              <a:rPr lang="zh-CN" altLang="zh-CN" sz="2800" dirty="0">
                <a:latin charset="-122" typeface="华文新魏"/>
                <a:ea charset="-122" typeface="华文新魏"/>
              </a:rPr>
              <a:t>。</a:t>
            </a:r>
          </a:p>
        </p:txBody>
      </p:sp>
    </p:spTree>
  </p:cSld>
  <p:timing>
    <p:tnLst>
      <p:par>
        <p:cTn id="1" dur="indefinite" restart="never" nodeType="tmRoot"/>
      </p:par>
    </p:tnLst>
  </p:timing>
</p:sld>
</file>

<file path=ppt/theme/theme149.xml><?xml version="1.0" encoding="utf-8"?>
<a:theme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a:themeElements>
    <a:clrScheme name="">
      <a:dk1>
        <a:srgbClr val="0066ff"/>
      </a:dk1>
      <a:lt1>
        <a:srgbClr val="ffffff"/>
      </a:lt1>
      <a:dk2>
        <a:srgbClr val="000000"/>
      </a:dk2>
      <a:lt2>
        <a:srgbClr val="ffff00"/>
      </a:lt2>
      <a:accent1>
        <a:srgbClr val="00cccc"/>
      </a:accent1>
      <a:accent2>
        <a:srgbClr val="ff33cc"/>
      </a:accent2>
      <a:accent3>
        <a:srgbClr val="000000"/>
      </a:accent3>
      <a:accent4>
        <a:srgbClr val="000000"/>
      </a:accent4>
      <a:accent5>
        <a:srgbClr val="000000"/>
      </a:accent5>
      <a:accent6>
        <a:srgbClr val="000000"/>
      </a:accent6>
      <a:hlink>
        <a:srgbClr val="ff4568"/>
      </a:hlink>
      <a:folHlink>
        <a:srgbClr val="ccecff"/>
      </a:folHlink>
    </a:clrScheme>
    <a:fontScheme name="Office">
      <a:majorFont>
        <a:latin typeface="Calibri"/>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font typeface="Sylfaen" script="Geor"/>
      </a:majorFont>
      <a:minorFont>
        <a:latin typeface="Calibri"/>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font typeface="Sylfaen" script="Geor"/>
      </a:minorFont>
    </a:fontScheme>
    <a:fmtScheme name="Office">
      <a:fillStyleLst>
        <a:solidFill>
          <a:schemeClr val="phClr"/>
        </a:solidFill>
        <a:gradFill rotWithShape="1">
          <a:gsLst>
            <a:gs pos="0">
              <a:schemeClr val="phClr">
                <a:tint val="50000"/>
                <a:satMod val="50000"/>
              </a:schemeClr>
            </a:gs>
            <a:gs pos="35000">
              <a:schemeClr val="phClr">
                <a:tint val="37000"/>
                <a:satMod val="37000"/>
              </a:schemeClr>
            </a:gs>
            <a:gs pos="100000">
              <a:schemeClr val="phClr">
                <a:tint val="15000"/>
                <a:satMod val="15000"/>
              </a:schemeClr>
            </a:gs>
          </a:gsLst>
          <a:lin ang="16200000" scaled="1"/>
        </a:gradFill>
        <a:gradFill rotWithShape="1">
          <a:gsLst>
            <a:gs pos="0">
              <a:schemeClr val="phClr">
                <a:tint val="50000"/>
                <a:satMod val="50000"/>
              </a:schemeClr>
            </a:gs>
            <a:gs pos="35000">
              <a:schemeClr val="phClr">
                <a:tint val="37000"/>
                <a:satMod val="37000"/>
              </a:schemeClr>
            </a:gs>
            <a:gs pos="100000">
              <a:schemeClr val="phClr">
                <a:tint val="15000"/>
                <a:satMod val="15000"/>
              </a:schemeClr>
            </a:gs>
          </a:gsLst>
          <a:lin ang="16200000" scaled="1"/>
        </a:gradFill>
      </a:fillStyleLst>
      <a:lnStyleLst>
        <a:ln w="9259"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dist="23000" dir="5400000" rotWithShape="0" blurRad="40000">
              <a:schemeClr val="phClr">
                <a:alpha val="38000"/>
              </a:schemeClr>
            </a:outerShdw>
          </a:effectLst>
        </a:effectStyle>
        <a:effectStyle>
          <a:effectLst>
            <a:outerShdw dist="23000" dir="5400000" rotWithShape="0" blurRad="40000">
              <a:schemeClr val="phClr">
                <a:alpha val="35000"/>
              </a:schemeClr>
            </a:outerShdw>
          </a:effectLst>
        </a:effectStyle>
        <a:effectStyle>
          <a:effectLst>
            <a:outerShdw dist="23000" dir="5400000" rotWithShape="0" blurRad="40000">
              <a:schemeClr val="phClr">
                <a:alpha val="35000"/>
              </a:schemeClr>
            </a:outerShdw>
          </a:effectLst>
        </a:effectStyle>
      </a:effectStyleLst>
      <a:bgFillStyleLst>
        <a:solidFill>
          <a:schemeClr val="phClr"/>
        </a:solidFill>
        <a:gradFill rotWithShape="1">
          <a:gsLst>
            <a:gs pos="0">
              <a:schemeClr val="phClr"/>
            </a:gs>
            <a:gs pos="35000">
              <a:schemeClr val="phClr"/>
            </a:gs>
            <a:gs pos="100000">
              <a:schemeClr val="phClr"/>
            </a:gs>
          </a:gsLst>
        </a:gradFill>
        <a:gradFill rotWithShape="1">
          <a:gsLst>
            <a:gs pos="0">
              <a:schemeClr val="phClr"/>
            </a:gs>
            <a:gs pos="35000">
              <a:schemeClr val="phClr"/>
            </a:gs>
            <a:gs pos="100000">
              <a:schemeClr val="phClr"/>
            </a:gs>
          </a:gsLst>
        </a:gradFill>
      </a:bgFillStyleLst>
    </a:fmtScheme>
  </a:themeElements>
</a:theme>
</file>

<file path=ppt/theme/theme9.xml><?xml version="1.0" encoding="utf-8"?>
<a:theme xmlns:a="http://schemas.openxmlformats.org/drawingml/2006/main" xmlns:r="http://schemas.openxmlformats.org/officeDocument/2006/relationships" xmlns:p="http://schemas.openxmlformats.org/presentationml/2006/main" xmlns:a14="http://schemas.microsoft.com/office/drawing/2010/main" xmlns:p14="http://schemas.microsoft.com/office/powerpoint/2010/main" xmlns:mc="http://schemas.openxmlformats.org/markup-compatibility/2006" xmlns:c="http://schemas.openxmlformats.org/drawingml/2006/chart" xmlns:v="urn:schemas-microsoft-com:vml">
  <a:themeElements>
    <a:clrScheme name="">
      <a:dk1>
        <a:srgbClr val="0066ff"/>
      </a:dk1>
      <a:lt1>
        <a:srgbClr val="ffffff"/>
      </a:lt1>
      <a:dk2>
        <a:srgbClr val="000000"/>
      </a:dk2>
      <a:lt2>
        <a:srgbClr val="ffff00"/>
      </a:lt2>
      <a:accent1>
        <a:srgbClr val="00cccc"/>
      </a:accent1>
      <a:accent2>
        <a:srgbClr val="ff33cc"/>
      </a:accent2>
      <a:accent3>
        <a:srgbClr val="000000"/>
      </a:accent3>
      <a:accent4>
        <a:srgbClr val="000000"/>
      </a:accent4>
      <a:accent5>
        <a:srgbClr val="000000"/>
      </a:accent5>
      <a:accent6>
        <a:srgbClr val="000000"/>
      </a:accent6>
      <a:hlink>
        <a:srgbClr val="ff4568"/>
      </a:hlink>
      <a:folHlink>
        <a:srgbClr val="ccecff"/>
      </a:folHlink>
    </a:clrScheme>
    <a:fontScheme name="Office">
      <a:majorFont>
        <a:latin typeface="Calibri"/>
        <a:ea typeface=""/>
        <a:cs typeface=""/>
        <a:font typeface="ＭＳ Ｐゴシック" script="Jpan"/>
        <a:font typeface="맑은 고딕" script="Hang"/>
        <a:font typeface="宋体" script="Hans"/>
        <a:font typeface="新細明體" script="Hant"/>
        <a:font typeface="Times New Roman" script="Arab"/>
        <a:font typeface="Times New Roman" script="Hebr"/>
        <a:font typeface="Angsana New" script="Thai"/>
        <a:font typeface="Nyala" script="Ethi"/>
        <a:font typeface="Vrinda" script="Beng"/>
        <a:font typeface="Shruti" script="Gujr"/>
        <a:font typeface="MoolBoran"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Times New Roman" script="Viet"/>
        <a:font typeface="Microsoft Uighur" script="Uigh"/>
        <a:font typeface="Sylfaen" script="Geor"/>
      </a:majorFont>
      <a:minorFont>
        <a:latin typeface="Calibri"/>
        <a:ea typeface=""/>
        <a:cs typeface=""/>
        <a:font typeface="ＭＳ Ｐゴシック" script="Jpan"/>
        <a:font typeface="맑은 고딕" script="Hang"/>
        <a:font typeface="宋体" script="Hans"/>
        <a:font typeface="新細明體" script="Hant"/>
        <a:font typeface="Arial" script="Arab"/>
        <a:font typeface="Arial" script="Hebr"/>
        <a:font typeface="Cordia New" script="Thai"/>
        <a:font typeface="Nyala" script="Ethi"/>
        <a:font typeface="Vrinda" script="Beng"/>
        <a:font typeface="Shruti" script="Gujr"/>
        <a:font typeface="DaunPenh" script="Khmr"/>
        <a:font typeface="Tunga" script="Knda"/>
        <a:font typeface="Raavi" script="Guru"/>
        <a:font typeface="Euphemia" script="Cans"/>
        <a:font typeface="Plantagenet Cherokee" script="Cher"/>
        <a:font typeface="Microsoft Yi Baiti" script="Yiii"/>
        <a:font typeface="Microsoft Himalaya" script="Tibt"/>
        <a:font typeface="MV Boli" script="Thaa"/>
        <a:font typeface="Mangal" script="Deva"/>
        <a:font typeface="Gautami" script="Telu"/>
        <a:font typeface="Latha" script="Taml"/>
        <a:font typeface="Estrangelo Edessa" script="Syrc"/>
        <a:font typeface="Kalinga" script="Orya"/>
        <a:font typeface="Kartika" script="Mlym"/>
        <a:font typeface="DokChampa" script="Laoo"/>
        <a:font typeface="Iskoola Pota" script="Sinh"/>
        <a:font typeface="Mongolian Baiti" script="Mong"/>
        <a:font typeface="Arial" script="Viet"/>
        <a:font typeface="Microsoft Uighur" script="Uigh"/>
        <a:font typeface="Sylfaen" script="Geor"/>
      </a:minorFont>
    </a:fontScheme>
    <a:fmtScheme name="Office">
      <a:fillStyleLst>
        <a:solidFill>
          <a:schemeClr val="phClr"/>
        </a:solidFill>
        <a:gradFill rotWithShape="1">
          <a:gsLst>
            <a:gs pos="0">
              <a:schemeClr val="phClr">
                <a:tint val="50000"/>
                <a:satMod val="50000"/>
              </a:schemeClr>
            </a:gs>
            <a:gs pos="35000">
              <a:schemeClr val="phClr">
                <a:tint val="37000"/>
                <a:satMod val="37000"/>
              </a:schemeClr>
            </a:gs>
            <a:gs pos="100000">
              <a:schemeClr val="phClr">
                <a:tint val="15000"/>
                <a:satMod val="15000"/>
              </a:schemeClr>
            </a:gs>
          </a:gsLst>
          <a:lin ang="16200000" scaled="1"/>
        </a:gradFill>
        <a:gradFill rotWithShape="1">
          <a:gsLst>
            <a:gs pos="0">
              <a:schemeClr val="phClr">
                <a:tint val="50000"/>
                <a:satMod val="50000"/>
              </a:schemeClr>
            </a:gs>
            <a:gs pos="35000">
              <a:schemeClr val="phClr">
                <a:tint val="37000"/>
                <a:satMod val="37000"/>
              </a:schemeClr>
            </a:gs>
            <a:gs pos="100000">
              <a:schemeClr val="phClr">
                <a:tint val="15000"/>
                <a:satMod val="15000"/>
              </a:schemeClr>
            </a:gs>
          </a:gsLst>
          <a:lin ang="16200000" scaled="1"/>
        </a:gradFill>
      </a:fillStyleLst>
      <a:lnStyleLst>
        <a:ln w="9259"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dist="23000" dir="5400000" rotWithShape="0" blurRad="40000">
              <a:schemeClr val="phClr">
                <a:alpha val="38000"/>
              </a:schemeClr>
            </a:outerShdw>
          </a:effectLst>
        </a:effectStyle>
        <a:effectStyle>
          <a:effectLst>
            <a:outerShdw dist="23000" dir="5400000" rotWithShape="0" blurRad="40000">
              <a:schemeClr val="phClr">
                <a:alpha val="35000"/>
              </a:schemeClr>
            </a:outerShdw>
          </a:effectLst>
        </a:effectStyle>
        <a:effectStyle>
          <a:effectLst>
            <a:outerShdw dist="23000" dir="5400000" rotWithShape="0" blurRad="40000">
              <a:schemeClr val="phClr">
                <a:alpha val="35000"/>
              </a:schemeClr>
            </a:outerShdw>
          </a:effectLst>
        </a:effectStyle>
      </a:effectStyleLst>
      <a:bgFillStyleLst>
        <a:solidFill>
          <a:schemeClr val="phClr"/>
        </a:solidFill>
        <a:gradFill rotWithShape="1">
          <a:gsLst>
            <a:gs pos="0">
              <a:schemeClr val="phClr"/>
            </a:gs>
            <a:gs pos="35000">
              <a:schemeClr val="phClr"/>
            </a:gs>
            <a:gs pos="100000">
              <a:schemeClr val="phClr"/>
            </a:gs>
          </a:gsLst>
        </a:gradFill>
        <a:gradFill rotWithShape="1">
          <a:gsLst>
            <a:gs pos="0">
              <a:schemeClr val="phClr"/>
            </a:gs>
            <a:gs pos="35000">
              <a:schemeClr val="phClr"/>
            </a:gs>
            <a:gs pos="100000">
              <a:schemeClr val="phClr"/>
            </a:gs>
          </a:gsLst>
        </a:gradFill>
      </a:bgFillStyleLst>
    </a:fmtScheme>
  </a:themeElements>
</a:theme>
</file>

<file path=docProps/core.xml><?xml version="1.0" encoding="utf-8"?>
<coreProperties xmlns="http://schemas.openxmlformats.org/package/2006/metadata/core-properties" xmlns:cp="http://schemas.openxmlformats.org/package/2006/metadata/core-properties" xmlns:dc="http://purl.org/dc/elements/1.1/" xmlns:dcterms="http://purl.org/dc/terms/" xmlns:xsi="http://www.w3.org/2001/XMLSchema-instance">
  <dcterms:created xsi:type="dcterms:W3CDTF">2016-06-22T16:47:28Z</dcterms:created>
  <dc:creator>Generated by Kingsoft Office</dc:creator>
</coreProperties>
</file>